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Lst>
  <p:sldSz cx="9144000" cy="5143500" type="screen16x9"/>
  <p:notesSz cx="6858000" cy="9144000"/>
  <p:embeddedFontLst>
    <p:embeddedFont>
      <p:font typeface="Aharoni" panose="02010803020104030203" pitchFamily="2" charset="-79"/>
      <p:bold r:id="rId42"/>
    </p:embeddedFont>
    <p:embeddedFont>
      <p:font typeface="Helvetica Neue" panose="02000503000000020004" pitchFamily="2" charset="0"/>
      <p:regular r:id="rId43"/>
      <p:bold r:id="rId44"/>
      <p:italic r:id="rId45"/>
      <p:boldItalic r:id="rId4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50" roundtripDataSignature="AMtx7mgvzQ6Ymu9K3cpkcwwurS6urb8LDg=="/>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0AAF819-D7C0-4E32-8441-D2BCFDB72226}">
  <a:tblStyle styleId="{A0AAF819-D7C0-4E32-8441-D2BCFDB72226}" styleName="Table_0">
    <a:wholeTbl>
      <a:tcTxStyle b="off" i="off">
        <a:font>
          <a:latin typeface="Arial"/>
          <a:ea typeface="Arial"/>
          <a:cs typeface="Arial"/>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7EFEB"/>
          </a:solidFill>
        </a:fill>
      </a:tcStyle>
    </a:wholeTbl>
    <a:band1H>
      <a:tcTxStyle b="off" i="off"/>
      <a:tcStyle>
        <a:tcBdr/>
        <a:fill>
          <a:solidFill>
            <a:srgbClr val="CBDDD5"/>
          </a:solidFill>
        </a:fill>
      </a:tcStyle>
    </a:band1H>
    <a:band2H>
      <a:tcTxStyle b="off" i="off"/>
      <a:tcStyle>
        <a:tcBdr/>
      </a:tcStyle>
    </a:band2H>
    <a:band1V>
      <a:tcTxStyle b="off" i="off"/>
      <a:tcStyle>
        <a:tcBdr/>
        <a:fill>
          <a:solidFill>
            <a:srgbClr val="CBDDD5"/>
          </a:solidFill>
        </a:fill>
      </a:tcStyle>
    </a:band1V>
    <a:band2V>
      <a:tcTxStyle b="off" i="off"/>
      <a:tcStyle>
        <a:tcBdr/>
      </a:tcStyle>
    </a:band2V>
    <a:lastCol>
      <a:tcTxStyle b="on" i="off">
        <a:font>
          <a:latin typeface="Arial"/>
          <a:ea typeface="Arial"/>
          <a:cs typeface="Arial"/>
        </a:font>
        <a:schemeClr val="lt1"/>
      </a:tcTxStyle>
      <a:tcStyle>
        <a:tcBdr/>
        <a:fill>
          <a:solidFill>
            <a:schemeClr val="accent1"/>
          </a:solidFill>
        </a:fill>
      </a:tcStyle>
    </a:lastCol>
    <a:firstCol>
      <a:tcTxStyle b="on" i="off">
        <a:font>
          <a:latin typeface="Arial"/>
          <a:ea typeface="Arial"/>
          <a:cs typeface="Arial"/>
        </a:font>
        <a:schemeClr val="lt1"/>
      </a:tcTxStyle>
      <a:tcStyle>
        <a:tcBdr/>
        <a:fill>
          <a:solidFill>
            <a:schemeClr val="accent1"/>
          </a:solidFill>
        </a:fill>
      </a:tcStyle>
    </a:firstCol>
    <a:lastRow>
      <a:tcTxStyle b="on" i="off">
        <a:font>
          <a:latin typeface="Arial"/>
          <a:ea typeface="Arial"/>
          <a:cs typeface="Arial"/>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b="off" i="off"/>
      <a:tcStyle>
        <a:tcBdr/>
      </a:tcStyle>
    </a:seCell>
    <a:swCell>
      <a:tcTxStyle b="off" i="off"/>
      <a:tcStyle>
        <a:tcBdr/>
      </a:tcStyle>
    </a:swCell>
    <a:firstRow>
      <a:tcTxStyle b="on" i="off">
        <a:font>
          <a:latin typeface="Arial"/>
          <a:ea typeface="Arial"/>
          <a:cs typeface="Arial"/>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4648"/>
  </p:normalViewPr>
  <p:slideViewPr>
    <p:cSldViewPr snapToGrid="0">
      <p:cViewPr varScale="1">
        <p:scale>
          <a:sx n="150" d="100"/>
          <a:sy n="150" d="100"/>
        </p:scale>
        <p:origin x="312" y="160"/>
      </p:cViewPr>
      <p:guideLst>
        <p:guide orient="horz" pos="1620"/>
        <p:guide pos="2880"/>
      </p:guideLst>
    </p:cSldViewPr>
  </p:slideViewPr>
  <p:notesTextViewPr>
    <p:cViewPr>
      <p:scale>
        <a:sx n="1" d="1"/>
        <a:sy n="1" d="1"/>
      </p:scale>
      <p:origin x="0" y="0"/>
    </p:cViewPr>
  </p:notesTextViewPr>
  <p:notesViewPr>
    <p:cSldViewPr snapToGrid="0">
      <p:cViewPr varScale="1">
        <p:scale>
          <a:sx n="100" d="100"/>
          <a:sy n="100" d="100"/>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1.fntdata"/><Relationship Id="rId50" Type="http://customschemas.google.com/relationships/presentationmetadata" Target="meta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4.fntdata"/><Relationship Id="rId53"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3.fntdata"/><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2.fntdata"/><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5.fntdata"/><Relationship Id="rId20" Type="http://schemas.openxmlformats.org/officeDocument/2006/relationships/slide" Target="slides/slide19.xml"/><Relationship Id="rId41" Type="http://schemas.openxmlformats.org/officeDocument/2006/relationships/notesMaster" Target="notesMasters/notesMaster1.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7" name="Google Shape;87;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r>
              <a:rPr lang="en"/>
              <a:t>Presenter: Laura</a:t>
            </a:r>
            <a:endParaRPr/>
          </a:p>
          <a:p>
            <a:pPr marL="158750" lvl="0" indent="0" algn="l" rtl="0">
              <a:lnSpc>
                <a:spcPct val="100000"/>
              </a:lnSpc>
              <a:spcBef>
                <a:spcPts val="0"/>
              </a:spcBef>
              <a:spcAft>
                <a:spcPts val="0"/>
              </a:spcAft>
              <a:buSzPts val="1100"/>
              <a:buNone/>
            </a:pPr>
            <a:endParaRPr/>
          </a:p>
          <a:p>
            <a:pPr marL="158750" lvl="0" indent="0" algn="l" rtl="0">
              <a:lnSpc>
                <a:spcPct val="100000"/>
              </a:lnSpc>
              <a:spcBef>
                <a:spcPts val="0"/>
              </a:spcBef>
              <a:spcAft>
                <a:spcPts val="0"/>
              </a:spcAft>
              <a:buSzPts val="1100"/>
              <a:buNone/>
            </a:pPr>
            <a:r>
              <a:rPr lang="en"/>
              <a:t>EDIT: Add affliation to our names…</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242a68b9ce5_0_4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5" name="Google Shape;265;g242a68b9ce5_0_45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
              <a:t>Presenter: Vimal</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
              <a:t>Our audience happens to be in health-science, but it applies to anyone where communication of data occurs. </a:t>
            </a:r>
            <a:endParaRPr/>
          </a:p>
          <a:p>
            <a:pPr marL="0" lvl="0" indent="0" algn="l" rtl="0">
              <a:lnSpc>
                <a:spcPct val="100000"/>
              </a:lnSpc>
              <a:spcBef>
                <a:spcPts val="0"/>
              </a:spcBef>
              <a:spcAft>
                <a:spcPts val="0"/>
              </a:spcAft>
              <a:buSzPts val="1100"/>
              <a:buNone/>
            </a:pPr>
            <a:endParaRPr/>
          </a:p>
          <a:p>
            <a:pPr marL="0" lvl="0" indent="0" algn="just" rtl="0">
              <a:lnSpc>
                <a:spcPct val="115000"/>
              </a:lnSpc>
              <a:spcBef>
                <a:spcPts val="0"/>
              </a:spcBef>
              <a:spcAft>
                <a:spcPts val="0"/>
              </a:spcAft>
              <a:buClr>
                <a:schemeClr val="dk1"/>
              </a:buClr>
              <a:buSzPts val="1100"/>
              <a:buFont typeface="Arial"/>
              <a:buNone/>
            </a:pPr>
            <a:r>
              <a:rPr lang="en">
                <a:solidFill>
                  <a:schemeClr val="dk1"/>
                </a:solidFill>
              </a:rPr>
              <a:t>Introductory (bio)statistics primarily are taught to future data consumers (versus producers). These courses often ask students to use software for data analysis, yet the vast majority of these students will never analyze data. We believe a literacy-focused course in (bio)statistics, anchored in reading and interpreting statistical results in research articles, better serves students who primarily need to evaluate evidence to communicate with data. </a:t>
            </a:r>
            <a:endParaRPr sz="1800">
              <a:solidFill>
                <a:srgbClr val="595959"/>
              </a:solidFill>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242a68b9ce5_0_5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1" name="Google Shape;271;g242a68b9ce5_0_53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
              <a:t>Presenter: Vimal</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
              <a:t>Our audience happens to be in health-science, but it applies to anyone where communication of data occurs. </a:t>
            </a:r>
            <a:endParaRPr/>
          </a:p>
          <a:p>
            <a:pPr marL="0" lvl="0" indent="0" algn="l" rtl="0">
              <a:lnSpc>
                <a:spcPct val="100000"/>
              </a:lnSpc>
              <a:spcBef>
                <a:spcPts val="0"/>
              </a:spcBef>
              <a:spcAft>
                <a:spcPts val="0"/>
              </a:spcAft>
              <a:buSzPts val="1100"/>
              <a:buNone/>
            </a:pPr>
            <a:endParaRPr/>
          </a:p>
          <a:p>
            <a:pPr marL="0" lvl="0" indent="0" algn="just" rtl="0">
              <a:lnSpc>
                <a:spcPct val="115000"/>
              </a:lnSpc>
              <a:spcBef>
                <a:spcPts val="0"/>
              </a:spcBef>
              <a:spcAft>
                <a:spcPts val="0"/>
              </a:spcAft>
              <a:buClr>
                <a:schemeClr val="dk1"/>
              </a:buClr>
              <a:buSzPts val="1100"/>
              <a:buFont typeface="Arial"/>
              <a:buNone/>
            </a:pPr>
            <a:r>
              <a:rPr lang="en">
                <a:solidFill>
                  <a:schemeClr val="dk1"/>
                </a:solidFill>
              </a:rPr>
              <a:t>Introductory (bio)statistics primarily are taught to future data consumers (versus producers). These courses often ask students to use software for data analysis, yet the vast majority of these students will never analyze data. We believe a literacy-focused course in (bio)statistics, anchored in reading and interpreting statistical results in research articles, better serves students who primarily need to evaluate evidence to communicate with data. </a:t>
            </a:r>
            <a:endParaRPr sz="1800">
              <a:solidFill>
                <a:srgbClr val="595959"/>
              </a:solidFill>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242a68b9ce5_0_5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9" name="Google Shape;279;g242a68b9ce5_0_5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
              <a:t>Presenter: Vimal</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
              <a:t>Our audience happens to be in health-science, but it applies to anyone where communication of data occurs. </a:t>
            </a:r>
            <a:endParaRPr/>
          </a:p>
          <a:p>
            <a:pPr marL="0" lvl="0" indent="0" algn="l" rtl="0">
              <a:lnSpc>
                <a:spcPct val="100000"/>
              </a:lnSpc>
              <a:spcBef>
                <a:spcPts val="0"/>
              </a:spcBef>
              <a:spcAft>
                <a:spcPts val="0"/>
              </a:spcAft>
              <a:buSzPts val="1100"/>
              <a:buNone/>
            </a:pPr>
            <a:endParaRPr/>
          </a:p>
          <a:p>
            <a:pPr marL="0" lvl="0" indent="0" algn="just" rtl="0">
              <a:lnSpc>
                <a:spcPct val="115000"/>
              </a:lnSpc>
              <a:spcBef>
                <a:spcPts val="0"/>
              </a:spcBef>
              <a:spcAft>
                <a:spcPts val="0"/>
              </a:spcAft>
              <a:buClr>
                <a:schemeClr val="dk1"/>
              </a:buClr>
              <a:buSzPts val="1100"/>
              <a:buFont typeface="Arial"/>
              <a:buNone/>
            </a:pPr>
            <a:r>
              <a:rPr lang="en">
                <a:solidFill>
                  <a:schemeClr val="dk1"/>
                </a:solidFill>
              </a:rPr>
              <a:t>Introductory (bio)statistics primarily are taught to future data consumers (versus producers). These courses often ask students to use software for data analysis, yet the vast majority of these students will never analyze data. We believe a literacy-focused course in (bio)statistics, anchored in reading and interpreting statistical results in research articles, better serves students who primarily need to evaluate evidence to communicate with data. </a:t>
            </a:r>
            <a:endParaRPr sz="1800">
              <a:solidFill>
                <a:srgbClr val="595959"/>
              </a:solidFill>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242a68b9ce5_0_5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7" name="Google Shape;287;g242a68b9ce5_0_5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
              <a:t>Presenter: Vimal</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
              <a:t>Our audience happens to be in health-science, but it applies to anyone where communication of data occurs. </a:t>
            </a:r>
            <a:endParaRPr/>
          </a:p>
          <a:p>
            <a:pPr marL="0" lvl="0" indent="0" algn="l" rtl="0">
              <a:lnSpc>
                <a:spcPct val="100000"/>
              </a:lnSpc>
              <a:spcBef>
                <a:spcPts val="0"/>
              </a:spcBef>
              <a:spcAft>
                <a:spcPts val="0"/>
              </a:spcAft>
              <a:buSzPts val="1100"/>
              <a:buNone/>
            </a:pPr>
            <a:endParaRPr/>
          </a:p>
          <a:p>
            <a:pPr marL="0" lvl="0" indent="0" algn="just" rtl="0">
              <a:lnSpc>
                <a:spcPct val="115000"/>
              </a:lnSpc>
              <a:spcBef>
                <a:spcPts val="0"/>
              </a:spcBef>
              <a:spcAft>
                <a:spcPts val="0"/>
              </a:spcAft>
              <a:buClr>
                <a:schemeClr val="dk1"/>
              </a:buClr>
              <a:buSzPts val="1100"/>
              <a:buFont typeface="Arial"/>
              <a:buNone/>
            </a:pPr>
            <a:r>
              <a:rPr lang="en">
                <a:solidFill>
                  <a:schemeClr val="dk1"/>
                </a:solidFill>
              </a:rPr>
              <a:t>Introductory (bio)statistics primarily are taught to future data consumers (versus producers). These courses often ask students to use software for data analysis, yet the vast majority of these students will never analyze data. We believe a literacy-focused course in (bio)statistics, anchored in reading and interpreting statistical results in research articles, better serves students who primarily need to evaluate evidence to communicate with data. </a:t>
            </a:r>
            <a:endParaRPr sz="1800">
              <a:solidFill>
                <a:srgbClr val="595959"/>
              </a:solidFill>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6" name="Google Shape;296;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
              <a:t>Presenter: Vimal</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242a68b9ce5_0_4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3" name="Google Shape;303;g242a68b9ce5_0_48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
              <a:t>Presenter: Vimal</a:t>
            </a:r>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242a68b9ce5_0_4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0" name="Google Shape;310;g242a68b9ce5_0_49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
              <a:t>Presenter: Vimal</a:t>
            </a:r>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242a68b9ce5_0_4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7" name="Google Shape;317;g242a68b9ce5_0_49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
              <a:t>Presenter: Vimal</a:t>
            </a:r>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242a68b9ce5_0_5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4" name="Google Shape;324;g242a68b9ce5_0_5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
              <a:t>Presenter: Vimal</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24470f65678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2" name="Google Shape;332;g24470f65678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Presenter: Mike</a:t>
            </a:r>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5" name="Google Shape;105;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Presenter: Laura</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9" name="Google Shape;349;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a:solidFill>
                  <a:schemeClr val="dk1"/>
                </a:solidFill>
              </a:rPr>
              <a:t>Presenter: Mike</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p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5" name="Google Shape;355;p3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a:solidFill>
                  <a:schemeClr val="dk1"/>
                </a:solidFill>
              </a:rPr>
              <a:t>Presenter: Mike</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7" name="Google Shape;377;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a:solidFill>
                  <a:schemeClr val="dk1"/>
                </a:solidFill>
              </a:rPr>
              <a:t>Presenter: Mike</a:t>
            </a:r>
            <a:endParaRPr>
              <a:solidFill>
                <a:schemeClr val="dk1"/>
              </a:solidFil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8" name="Google Shape;398;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solidFill>
                  <a:schemeClr val="dk1"/>
                </a:solidFill>
              </a:rPr>
              <a:t>Presenter: Mike</a:t>
            </a:r>
            <a:endParaRPr>
              <a:solidFill>
                <a:schemeClr val="dk1"/>
              </a:solidFill>
            </a:endParaRPr>
          </a:p>
          <a:p>
            <a:pPr marL="0" lvl="0" indent="0" algn="l" rtl="0">
              <a:lnSpc>
                <a:spcPct val="100000"/>
              </a:lnSpc>
              <a:spcBef>
                <a:spcPts val="0"/>
              </a:spcBef>
              <a:spcAft>
                <a:spcPts val="0"/>
              </a:spcAft>
              <a:buSzPts val="1100"/>
              <a:buNone/>
            </a:pPr>
            <a:r>
              <a:rPr lang="en">
                <a:solidFill>
                  <a:schemeClr val="dk1"/>
                </a:solidFill>
              </a:rPr>
              <a:t>Lead attendees through what a “unit” looks like (learning objectives; example items on each activity; what are collaborative keys; end-of-unit quiz)</a:t>
            </a:r>
            <a:endParaRPr>
              <a:solidFill>
                <a:schemeClr val="dk1"/>
              </a:solidFil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3" name="Google Shape;423;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a:solidFill>
                  <a:schemeClr val="dk1"/>
                </a:solidFill>
              </a:rPr>
              <a:t>Presenter: Mike</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p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9" name="Google Shape;429;p3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a:solidFill>
                  <a:schemeClr val="dk1"/>
                </a:solidFill>
              </a:rPr>
              <a:t>Presenter: Mike</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44" name="Google Shape;444;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a:solidFill>
                  <a:schemeClr val="dk1"/>
                </a:solidFill>
              </a:rPr>
              <a:t>Presenter: Laura</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Google Shape;455;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56" name="Google Shape;456;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a:solidFill>
                  <a:schemeClr val="dk1"/>
                </a:solidFill>
              </a:rPr>
              <a:t>Presenter: Laura</a:t>
            </a:r>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a:p>
            <a:pPr marL="0" marR="0" lvl="0" indent="0" algn="l" rtl="0">
              <a:lnSpc>
                <a:spcPct val="100000"/>
              </a:lnSpc>
              <a:spcBef>
                <a:spcPts val="0"/>
              </a:spcBef>
              <a:spcAft>
                <a:spcPts val="0"/>
              </a:spcAft>
              <a:buClr>
                <a:schemeClr val="dk1"/>
              </a:buClr>
              <a:buSzPts val="1100"/>
              <a:buFont typeface="Arial"/>
              <a:buNone/>
            </a:pPr>
            <a:r>
              <a:rPr lang="en"/>
              <a:t>Why did the four of us force you to do this for 30 mins? We think going through concept is important before application. Solidify foundational knowledge. Learning theory/framework? Bloom’s Taxonomy + Vygotsky’s scaffolding + Johnson Brothers’ Cooperative Learning</a:t>
            </a:r>
            <a:endParaRPr/>
          </a:p>
          <a:p>
            <a:pPr marL="0" marR="0" lvl="0" indent="0" algn="l" rtl="0">
              <a:lnSpc>
                <a:spcPct val="100000"/>
              </a:lnSpc>
              <a:spcBef>
                <a:spcPts val="0"/>
              </a:spcBef>
              <a:spcAft>
                <a:spcPts val="0"/>
              </a:spcAft>
              <a:buClr>
                <a:schemeClr val="dk1"/>
              </a:buClr>
              <a:buSzPts val="1100"/>
              <a:buFont typeface="Arial"/>
              <a:buNone/>
            </a:pPr>
            <a:endParaRPr/>
          </a:p>
          <a:p>
            <a:pPr marL="0" marR="0" lvl="0" indent="0" algn="l" rtl="0">
              <a:lnSpc>
                <a:spcPct val="100000"/>
              </a:lnSpc>
              <a:spcBef>
                <a:spcPts val="0"/>
              </a:spcBef>
              <a:spcAft>
                <a:spcPts val="0"/>
              </a:spcAft>
              <a:buClr>
                <a:schemeClr val="dk1"/>
              </a:buClr>
              <a:buSzPts val="1100"/>
              <a:buFont typeface="Arial"/>
              <a:buNone/>
            </a:pPr>
            <a:r>
              <a:rPr lang="en"/>
              <a:t>Asking follow-up questions. Do they understand the concepts? </a:t>
            </a:r>
            <a:endParaRPr/>
          </a:p>
          <a:p>
            <a:pPr marL="0" marR="0" lvl="0" indent="0" algn="l" rtl="0">
              <a:lnSpc>
                <a:spcPct val="100000"/>
              </a:lnSpc>
              <a:spcBef>
                <a:spcPts val="0"/>
              </a:spcBef>
              <a:spcAft>
                <a:spcPts val="0"/>
              </a:spcAft>
              <a:buClr>
                <a:schemeClr val="dk1"/>
              </a:buClr>
              <a:buSzPts val="1100"/>
              <a:buFont typeface="Arial"/>
              <a:buNone/>
            </a:pPr>
            <a:endParaRPr>
              <a:solidFill>
                <a:schemeClr val="dk1"/>
              </a:solidFill>
            </a:endParaRPr>
          </a:p>
          <a:p>
            <a:pPr marL="0" marR="0" lvl="0" indent="0" algn="l" rtl="0">
              <a:lnSpc>
                <a:spcPct val="100000"/>
              </a:lnSpc>
              <a:spcBef>
                <a:spcPts val="0"/>
              </a:spcBef>
              <a:spcAft>
                <a:spcPts val="0"/>
              </a:spcAft>
              <a:buClr>
                <a:schemeClr val="dk1"/>
              </a:buClr>
              <a:buSzPts val="1100"/>
              <a:buFont typeface="Arial"/>
              <a:buNone/>
            </a:pPr>
            <a:r>
              <a:rPr lang="en"/>
              <a:t>You can do this in person, or if you’re online, do this in the CK. </a:t>
            </a:r>
            <a:endParaRPr/>
          </a:p>
          <a:p>
            <a:pPr marL="0" marR="0" lvl="0" indent="0" algn="l" rtl="0">
              <a:lnSpc>
                <a:spcPct val="100000"/>
              </a:lnSpc>
              <a:spcBef>
                <a:spcPts val="0"/>
              </a:spcBef>
              <a:spcAft>
                <a:spcPts val="0"/>
              </a:spcAft>
              <a:buClr>
                <a:schemeClr val="dk1"/>
              </a:buClr>
              <a:buSzPts val="1100"/>
              <a:buFont typeface="Arial"/>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Google Shape;467;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68" name="Google Shape;468;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a:solidFill>
                  <a:schemeClr val="dk1"/>
                </a:solidFill>
              </a:rPr>
              <a:t>Presenter: Laura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9"/>
        <p:cNvGrpSpPr/>
        <p:nvPr/>
      </p:nvGrpSpPr>
      <p:grpSpPr>
        <a:xfrm>
          <a:off x="0" y="0"/>
          <a:ext cx="0" cy="0"/>
          <a:chOff x="0" y="0"/>
          <a:chExt cx="0" cy="0"/>
        </a:xfrm>
      </p:grpSpPr>
      <p:sp>
        <p:nvSpPr>
          <p:cNvPr id="480" name="Google Shape;480;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81" name="Google Shape;481;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a:solidFill>
                  <a:schemeClr val="dk1"/>
                </a:solidFill>
              </a:rPr>
              <a:t>Presenter: Laura</a:t>
            </a:r>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1" name="Google Shape;111;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solidFill>
                <a:schemeClr val="dk1"/>
              </a:solidFil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p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92" name="Google Shape;492;p3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a:solidFill>
                  <a:schemeClr val="dk1"/>
                </a:solidFill>
              </a:rPr>
              <a:t>Presenter: Laura</a:t>
            </a:r>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a:p>
            <a:pPr marL="0" lvl="0" indent="0" algn="l" rtl="0">
              <a:lnSpc>
                <a:spcPct val="90000"/>
              </a:lnSpc>
              <a:spcBef>
                <a:spcPts val="1200"/>
              </a:spcBef>
              <a:spcAft>
                <a:spcPts val="0"/>
              </a:spcAft>
              <a:buClr>
                <a:schemeClr val="dk1"/>
              </a:buClr>
              <a:buSzPts val="943"/>
              <a:buNone/>
            </a:pPr>
            <a:r>
              <a:rPr lang="en"/>
              <a:t>Students go through at least 14 lit articles in this classroom. They get really good by the end at not just skipping methods and results. They learn how to READ! “I always used to skip the methods and the results but now I can read them” “I always looked at tables and my eyes glazed but now I can read them” “I really love the article critique project and now i’m going to use it for a journal club” “I can see clearly now the biostatistics illiteracy is gone”</a:t>
            </a:r>
            <a:endParaRPr/>
          </a:p>
          <a:p>
            <a:pPr marL="0" lvl="0" indent="0" algn="l" rtl="0">
              <a:lnSpc>
                <a:spcPct val="90000"/>
              </a:lnSpc>
              <a:spcBef>
                <a:spcPts val="1200"/>
              </a:spcBef>
              <a:spcAft>
                <a:spcPts val="0"/>
              </a:spcAft>
              <a:buClr>
                <a:schemeClr val="dk1"/>
              </a:buClr>
              <a:buSzPts val="943"/>
              <a:buNone/>
            </a:pPr>
            <a:r>
              <a:rPr lang="en"/>
              <a:t>We’re not just teaching random pieces of knowledge, we’re teaching people how to read science, cuz they’re scientists, and they need to know how to read. </a:t>
            </a:r>
            <a:endParaRPr/>
          </a:p>
          <a:p>
            <a:pPr marL="0" lvl="0" indent="0" algn="l" rtl="0">
              <a:lnSpc>
                <a:spcPct val="90000"/>
              </a:lnSpc>
              <a:spcBef>
                <a:spcPts val="1200"/>
              </a:spcBef>
              <a:spcAft>
                <a:spcPts val="0"/>
              </a:spcAft>
              <a:buSzPts val="1100"/>
              <a:buNone/>
            </a:pPr>
            <a:r>
              <a:rPr lang="en"/>
              <a:t>Continuously reinforces topics: elaborative rehearsal, memory and reinforcement, spaced practice. </a:t>
            </a:r>
            <a:endParaRPr/>
          </a:p>
          <a:p>
            <a:pPr marL="0" lvl="0" indent="0" algn="l" rtl="0">
              <a:lnSpc>
                <a:spcPct val="90000"/>
              </a:lnSpc>
              <a:spcBef>
                <a:spcPts val="1200"/>
              </a:spcBef>
              <a:spcAft>
                <a:spcPts val="0"/>
              </a:spcAft>
              <a:buSzPts val="1100"/>
              <a:buNone/>
            </a:pPr>
            <a:r>
              <a:rPr lang="en"/>
              <a:t>Curriculum is a spiral. Survival data is introduced early, but keep comings up. Spaced/distributed practice. This works. Learning theories!</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1"/>
        <p:cNvGrpSpPr/>
        <p:nvPr/>
      </p:nvGrpSpPr>
      <p:grpSpPr>
        <a:xfrm>
          <a:off x="0" y="0"/>
          <a:ext cx="0" cy="0"/>
          <a:chOff x="0" y="0"/>
          <a:chExt cx="0" cy="0"/>
        </a:xfrm>
      </p:grpSpPr>
      <p:sp>
        <p:nvSpPr>
          <p:cNvPr id="502" name="Google Shape;502;g2a816c8d47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03" name="Google Shape;503;g2a816c8d47c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Presenter: Laura</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
              <a:t>If you have activities in your class (whether in-person or online), consider creating something we call collaborative keys, which are essentially answer keys but are created by the students in the class instead of by the teaching team and handed out to students. </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
              <a:t>I’ll describe first what it is and then talk about the benefits and challenges.</a:t>
            </a:r>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9"/>
        <p:cNvGrpSpPr/>
        <p:nvPr/>
      </p:nvGrpSpPr>
      <p:grpSpPr>
        <a:xfrm>
          <a:off x="0" y="0"/>
          <a:ext cx="0" cy="0"/>
          <a:chOff x="0" y="0"/>
          <a:chExt cx="0" cy="0"/>
        </a:xfrm>
      </p:grpSpPr>
      <p:sp>
        <p:nvSpPr>
          <p:cNvPr id="520" name="Google Shape;520;p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1" name="Google Shape;521;p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Presenter: Laura</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
              <a:t>Students receive participation points for contributing at least once to the collaborative key. So we don’t assign students to questions and let them choose which questions to answer (more on varieties of this later). We tell them the ways to contribute include...</a:t>
            </a:r>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9"/>
        <p:cNvGrpSpPr/>
        <p:nvPr/>
      </p:nvGrpSpPr>
      <p:grpSpPr>
        <a:xfrm>
          <a:off x="0" y="0"/>
          <a:ext cx="0" cy="0"/>
          <a:chOff x="0" y="0"/>
          <a:chExt cx="0" cy="0"/>
        </a:xfrm>
      </p:grpSpPr>
      <p:sp>
        <p:nvSpPr>
          <p:cNvPr id="530" name="Google Shape;530;p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1" name="Google Shape;531;p3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Presenter: Laura</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p:cNvGrpSpPr/>
        <p:nvPr/>
      </p:nvGrpSpPr>
      <p:grpSpPr>
        <a:xfrm>
          <a:off x="0" y="0"/>
          <a:ext cx="0" cy="0"/>
          <a:chOff x="0" y="0"/>
          <a:chExt cx="0" cy="0"/>
        </a:xfrm>
      </p:grpSpPr>
      <p:sp>
        <p:nvSpPr>
          <p:cNvPr id="537" name="Google Shape;537;p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8" name="Google Shape;538;p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Presenter: Laura</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 i="1"/>
              <a:t>Flexible, easy to implement </a:t>
            </a:r>
            <a:r>
              <a:rPr lang="en" i="0"/>
              <a:t>(ideal for active learning or flipped classes)</a:t>
            </a:r>
            <a:endParaRPr i="1"/>
          </a:p>
          <a:p>
            <a:pPr marL="0" lvl="0" indent="0" algn="l" rtl="0">
              <a:lnSpc>
                <a:spcPct val="100000"/>
              </a:lnSpc>
              <a:spcBef>
                <a:spcPts val="0"/>
              </a:spcBef>
              <a:spcAft>
                <a:spcPts val="0"/>
              </a:spcAft>
              <a:buSzPts val="1100"/>
              <a:buNone/>
            </a:pPr>
            <a:r>
              <a:rPr lang="en" i="1"/>
              <a:t>Low stakes </a:t>
            </a:r>
            <a:r>
              <a:rPr lang="en"/>
              <a:t>(so aren’t afraid to say “i don’t understand this question” or provide an incorrect answer)</a:t>
            </a:r>
            <a:endParaRPr/>
          </a:p>
          <a:p>
            <a:pPr marL="0" lvl="0" indent="0" algn="l" rtl="0">
              <a:lnSpc>
                <a:spcPct val="100000"/>
              </a:lnSpc>
              <a:spcBef>
                <a:spcPts val="0"/>
              </a:spcBef>
              <a:spcAft>
                <a:spcPts val="0"/>
              </a:spcAft>
              <a:buSzPts val="1100"/>
              <a:buNone/>
            </a:pPr>
            <a:r>
              <a:rPr lang="en" i="1"/>
              <a:t>Quick feedback </a:t>
            </a:r>
            <a:r>
              <a:rPr lang="en"/>
              <a:t>(looked at daily by teaching team, but also gets feedback from their peers)</a:t>
            </a:r>
            <a:endParaRPr/>
          </a:p>
          <a:p>
            <a:pPr marL="0" lvl="0" indent="0" algn="l" rtl="0">
              <a:lnSpc>
                <a:spcPct val="100000"/>
              </a:lnSpc>
              <a:spcBef>
                <a:spcPts val="0"/>
              </a:spcBef>
              <a:spcAft>
                <a:spcPts val="0"/>
              </a:spcAft>
              <a:buSzPts val="1100"/>
              <a:buNone/>
            </a:pPr>
            <a:r>
              <a:rPr lang="en" i="1"/>
              <a:t>Less time for faculty </a:t>
            </a:r>
            <a:r>
              <a:rPr lang="en"/>
              <a:t>(potentially more activities...less lecturing; less grading)</a:t>
            </a:r>
            <a:endParaRPr/>
          </a:p>
          <a:p>
            <a:pPr marL="0" lvl="0" indent="0" algn="l" rtl="0">
              <a:lnSpc>
                <a:spcPct val="100000"/>
              </a:lnSpc>
              <a:spcBef>
                <a:spcPts val="0"/>
              </a:spcBef>
              <a:spcAft>
                <a:spcPts val="0"/>
              </a:spcAft>
              <a:buSzPts val="1100"/>
              <a:buNone/>
            </a:pPr>
            <a:r>
              <a:rPr lang="en" i="1"/>
              <a:t>Cooperative learning techniques </a:t>
            </a:r>
            <a:r>
              <a:rPr lang="en"/>
              <a:t>(positive interdependence yet individual and group accountability); is a surrogate for the in-person discussions in an online course</a:t>
            </a:r>
            <a:endParaRPr/>
          </a:p>
          <a:p>
            <a:pPr marL="0" lvl="0" indent="0" algn="l" rtl="0">
              <a:lnSpc>
                <a:spcPct val="100000"/>
              </a:lnSpc>
              <a:spcBef>
                <a:spcPts val="0"/>
              </a:spcBef>
              <a:spcAft>
                <a:spcPts val="0"/>
              </a:spcAft>
              <a:buSzPts val="1100"/>
              <a:buNone/>
            </a:pPr>
            <a:r>
              <a:rPr lang="en" i="1"/>
              <a:t>Builds a learning community </a:t>
            </a:r>
            <a:r>
              <a:rPr lang="en"/>
              <a:t>(there are discussions among the students, students helping other students out, questions being asked that are beyond the question that is asked, etc.)</a:t>
            </a:r>
            <a:endParaRPr/>
          </a:p>
          <a:p>
            <a:pPr marL="0" lvl="0" indent="0" algn="l" rtl="0">
              <a:lnSpc>
                <a:spcPct val="100000"/>
              </a:lnSpc>
              <a:spcBef>
                <a:spcPts val="0"/>
              </a:spcBef>
              <a:spcAft>
                <a:spcPts val="0"/>
              </a:spcAft>
              <a:buSzPts val="1100"/>
              <a:buNone/>
            </a:pPr>
            <a:r>
              <a:rPr lang="en"/>
              <a:t>I stopped getting asked “can i have the answer key?” to the in-person activities. </a:t>
            </a:r>
            <a:endParaRPr/>
          </a:p>
          <a:p>
            <a:pPr marL="0" lvl="0" indent="0" algn="l" rtl="0">
              <a:lnSpc>
                <a:spcPct val="100000"/>
              </a:lnSpc>
              <a:spcBef>
                <a:spcPts val="0"/>
              </a:spcBef>
              <a:spcAft>
                <a:spcPts val="0"/>
              </a:spcAft>
              <a:buSzPts val="1100"/>
              <a:buNone/>
            </a:pPr>
            <a:r>
              <a:rPr lang="en"/>
              <a:t>More (encourages critical thinking, puts the responsibility of learning on the student while getting support from the teaching team, </a:t>
            </a:r>
            <a:endParaRPr/>
          </a:p>
          <a:p>
            <a:pPr marL="0" lvl="0" indent="0" algn="l" rtl="0">
              <a:lnSpc>
                <a:spcPct val="100000"/>
              </a:lnSpc>
              <a:spcBef>
                <a:spcPts val="0"/>
              </a:spcBef>
              <a:spcAft>
                <a:spcPts val="0"/>
              </a:spcAft>
              <a:buSzPts val="1100"/>
              <a:buNone/>
            </a:pPr>
            <a:r>
              <a:rPr lang="en"/>
              <a:t>Collaborative keys feel like a more natural way of engaging with one another in a virtual setting (over the “post twice, first an original response and then reply to a peer” approach, which IMO feels unnatural way of interacting). You have an activity to help with your learning, and you want answers to the activity, so why not work together as a class to create the answers? </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 i="1"/>
              <a:t>Quality in answers </a:t>
            </a:r>
            <a:r>
              <a:rPr lang="en"/>
              <a:t>(you will still get those that put in bare minimum and not provide quality of answers; you could possibly set expectations on what classifies as participation and enforce it; what i’ve heard from students is you get as much out of the collaborative keys as you put in, so for those that don’t put in effort on something that’s a learning opportunity,...)</a:t>
            </a:r>
            <a:endParaRPr/>
          </a:p>
          <a:p>
            <a:pPr marL="0" lvl="0" indent="0" algn="l" rtl="0">
              <a:lnSpc>
                <a:spcPct val="100000"/>
              </a:lnSpc>
              <a:spcBef>
                <a:spcPts val="0"/>
              </a:spcBef>
              <a:spcAft>
                <a:spcPts val="0"/>
              </a:spcAft>
              <a:buSzPts val="1100"/>
              <a:buNone/>
            </a:pPr>
            <a:r>
              <a:rPr lang="en" i="1"/>
              <a:t>Buy in (engagement) from students </a:t>
            </a:r>
            <a:r>
              <a:rPr lang="en"/>
              <a:t>(similar to above; buy in from in-person students so might have to make tweaks to make it work for different cohorts of students; same course, different set of students)</a:t>
            </a:r>
            <a:endParaRPr/>
          </a:p>
          <a:p>
            <a:pPr marL="0" lvl="0" indent="0" algn="l" rtl="0">
              <a:lnSpc>
                <a:spcPct val="100000"/>
              </a:lnSpc>
              <a:spcBef>
                <a:spcPts val="0"/>
              </a:spcBef>
              <a:spcAft>
                <a:spcPts val="0"/>
              </a:spcAft>
              <a:buSzPts val="1100"/>
              <a:buNone/>
            </a:pPr>
            <a:r>
              <a:rPr lang="en" i="1"/>
              <a:t>Overambitious students </a:t>
            </a:r>
            <a:r>
              <a:rPr lang="en"/>
              <a:t>(students who answer first for many questions; just need to set reminders about ways to contribute)</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3"/>
        <p:cNvGrpSpPr/>
        <p:nvPr/>
      </p:nvGrpSpPr>
      <p:grpSpPr>
        <a:xfrm>
          <a:off x="0" y="0"/>
          <a:ext cx="0" cy="0"/>
          <a:chOff x="0" y="0"/>
          <a:chExt cx="0" cy="0"/>
        </a:xfrm>
      </p:grpSpPr>
      <p:sp>
        <p:nvSpPr>
          <p:cNvPr id="564" name="Google Shape;564;g2a816c8d47c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5" name="Google Shape;565;g2a816c8d47c_0_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Presenter: Mike</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
              <a:t>Focused on unit objectives; Better learning experience/knowledge evaluation having to write own; answers more informative than selecting amongst ones I’ve written as multiple choice; Length limit forces careful consideration, doesn’t allow ‘student; rambling technique’ and mimics word limits in abstracts, etc.; Allows for incorporation of AI if desired</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Google Shape;575;p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76" name="Google Shape;576;p3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Presenter: Mike</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3"/>
        <p:cNvGrpSpPr/>
        <p:nvPr/>
      </p:nvGrpSpPr>
      <p:grpSpPr>
        <a:xfrm>
          <a:off x="0" y="0"/>
          <a:ext cx="0" cy="0"/>
          <a:chOff x="0" y="0"/>
          <a:chExt cx="0" cy="0"/>
        </a:xfrm>
      </p:grpSpPr>
      <p:sp>
        <p:nvSpPr>
          <p:cNvPr id="594" name="Google Shape;594;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95" name="Google Shape;595;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solidFill>
                  <a:schemeClr val="dk1"/>
                </a:solidFill>
              </a:rPr>
              <a:t>Presenter: Vimal</a:t>
            </a: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a:p>
            <a:pPr marL="0" lvl="0" indent="0" algn="l" rtl="0">
              <a:lnSpc>
                <a:spcPct val="100000"/>
              </a:lnSpc>
              <a:spcBef>
                <a:spcPts val="0"/>
              </a:spcBef>
              <a:spcAft>
                <a:spcPts val="0"/>
              </a:spcAft>
              <a:buSzPts val="1100"/>
              <a:buNone/>
            </a:pPr>
            <a:r>
              <a:rPr lang="en"/>
              <a:t>And then what?? Biostat Literacy 2 course, “Producer” course</a:t>
            </a:r>
            <a:endParaRPr/>
          </a:p>
          <a:p>
            <a:pPr marL="0" lvl="0" indent="0" algn="l" rtl="0">
              <a:lnSpc>
                <a:spcPct val="100000"/>
              </a:lnSpc>
              <a:spcBef>
                <a:spcPts val="0"/>
              </a:spcBef>
              <a:spcAft>
                <a:spcPts val="0"/>
              </a:spcAft>
              <a:buSzPts val="1100"/>
              <a:buNone/>
            </a:pPr>
            <a:endParaRPr/>
          </a:p>
          <a:p>
            <a:pPr marL="0" marR="0" lvl="0" indent="0" algn="l" rtl="0">
              <a:lnSpc>
                <a:spcPct val="100000"/>
              </a:lnSpc>
              <a:spcBef>
                <a:spcPts val="0"/>
              </a:spcBef>
              <a:spcAft>
                <a:spcPts val="0"/>
              </a:spcAft>
              <a:buClr>
                <a:srgbClr val="000000"/>
              </a:buClr>
              <a:buSzPts val="1100"/>
              <a:buFont typeface="Arial"/>
              <a:buNone/>
            </a:pPr>
            <a:r>
              <a:rPr lang="en"/>
              <a:t>Emphasize all the manners in which we teach, all the students, all the formats, all the things. </a:t>
            </a:r>
            <a:br>
              <a:rPr lang="en"/>
            </a:b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3"/>
        <p:cNvGrpSpPr/>
        <p:nvPr/>
      </p:nvGrpSpPr>
      <p:grpSpPr>
        <a:xfrm>
          <a:off x="0" y="0"/>
          <a:ext cx="0" cy="0"/>
          <a:chOff x="0" y="0"/>
          <a:chExt cx="0" cy="0"/>
        </a:xfrm>
      </p:grpSpPr>
      <p:sp>
        <p:nvSpPr>
          <p:cNvPr id="614" name="Google Shape;614;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15" name="Google Shape;615;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9"/>
        <p:cNvGrpSpPr/>
        <p:nvPr/>
      </p:nvGrpSpPr>
      <p:grpSpPr>
        <a:xfrm>
          <a:off x="0" y="0"/>
          <a:ext cx="0" cy="0"/>
          <a:chOff x="0" y="0"/>
          <a:chExt cx="0" cy="0"/>
        </a:xfrm>
      </p:grpSpPr>
      <p:sp>
        <p:nvSpPr>
          <p:cNvPr id="620" name="Google Shape;620;g242a68b9ce5_0_4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1" name="Google Shape;621;g242a68b9ce5_0_4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r>
              <a:rPr lang="en"/>
              <a:t>Presenter: Vimal</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1" name="Google Shape;151;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solidFill>
                <a:schemeClr val="dk1"/>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1" name="Google Shape;191;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solidFill>
                <a:schemeClr val="dk1"/>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1" name="Google Shape;231;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
              <a:t>Presenter: Vimal</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242a68b9ce5_0_4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5" name="Google Shape;245;g242a68b9ce5_0_4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Presenter: Vimal</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242a68b9ce5_0_5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1" name="Google Shape;251;g242a68b9ce5_0_54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
              <a:t>Presenter: Vimal</a:t>
            </a:r>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242a68b9ce5_0_5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8" name="Google Shape;258;g242a68b9ce5_0_55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
              <a:t>Presenter: Vimal</a:t>
            </a:r>
            <a:endParaRPr/>
          </a:p>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2"/>
        <p:cNvGrpSpPr/>
        <p:nvPr/>
      </p:nvGrpSpPr>
      <p:grpSpPr>
        <a:xfrm>
          <a:off x="0" y="0"/>
          <a:ext cx="0" cy="0"/>
          <a:chOff x="0" y="0"/>
          <a:chExt cx="0" cy="0"/>
        </a:xfrm>
      </p:grpSpPr>
      <p:sp>
        <p:nvSpPr>
          <p:cNvPr id="13" name="Google Shape;13;p20"/>
          <p:cNvSpPr txBox="1">
            <a:spLocks noGrp="1"/>
          </p:cNvSpPr>
          <p:nvPr>
            <p:ph type="title"/>
          </p:nvPr>
        </p:nvSpPr>
        <p:spPr>
          <a:xfrm>
            <a:off x="628650" y="273844"/>
            <a:ext cx="7886700" cy="99417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 name="Google Shape;14;p20"/>
          <p:cNvSpPr txBox="1">
            <a:spLocks noGrp="1"/>
          </p:cNvSpPr>
          <p:nvPr>
            <p:ph type="body" idx="1"/>
          </p:nvPr>
        </p:nvSpPr>
        <p:spPr>
          <a:xfrm>
            <a:off x="628650" y="1369219"/>
            <a:ext cx="7886700" cy="3263504"/>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750"/>
              </a:spcBef>
              <a:spcAft>
                <a:spcPts val="0"/>
              </a:spcAft>
              <a:buClr>
                <a:schemeClr val="dk1"/>
              </a:buClr>
              <a:buSzPts val="1800"/>
              <a:buChar char="•"/>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5" name="Google Shape;15;p20"/>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 name="Google Shape;16;p20"/>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20"/>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6"/>
        <p:cNvGrpSpPr/>
        <p:nvPr/>
      </p:nvGrpSpPr>
      <p:grpSpPr>
        <a:xfrm>
          <a:off x="0" y="0"/>
          <a:ext cx="0" cy="0"/>
          <a:chOff x="0" y="0"/>
          <a:chExt cx="0" cy="0"/>
        </a:xfrm>
      </p:grpSpPr>
      <p:sp>
        <p:nvSpPr>
          <p:cNvPr id="67" name="Google Shape;67;p29"/>
          <p:cNvSpPr txBox="1">
            <a:spLocks noGrp="1"/>
          </p:cNvSpPr>
          <p:nvPr>
            <p:ph type="title"/>
          </p:nvPr>
        </p:nvSpPr>
        <p:spPr>
          <a:xfrm>
            <a:off x="629841" y="342900"/>
            <a:ext cx="2949178" cy="120015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2400"/>
              <a:buFont typeface="Calibri"/>
              <a:buNone/>
              <a:defRPr sz="2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8" name="Google Shape;68;p29"/>
          <p:cNvSpPr>
            <a:spLocks noGrp="1"/>
          </p:cNvSpPr>
          <p:nvPr>
            <p:ph type="pic" idx="2"/>
          </p:nvPr>
        </p:nvSpPr>
        <p:spPr>
          <a:xfrm>
            <a:off x="3887391" y="740569"/>
            <a:ext cx="4629150" cy="3655219"/>
          </a:xfrm>
          <a:prstGeom prst="rect">
            <a:avLst/>
          </a:prstGeom>
          <a:noFill/>
          <a:ln>
            <a:noFill/>
          </a:ln>
        </p:spPr>
      </p:sp>
      <p:sp>
        <p:nvSpPr>
          <p:cNvPr id="69" name="Google Shape;69;p29"/>
          <p:cNvSpPr txBox="1">
            <a:spLocks noGrp="1"/>
          </p:cNvSpPr>
          <p:nvPr>
            <p:ph type="body" idx="1"/>
          </p:nvPr>
        </p:nvSpPr>
        <p:spPr>
          <a:xfrm>
            <a:off x="629841" y="1543050"/>
            <a:ext cx="2949178" cy="285869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750"/>
              </a:spcBef>
              <a:spcAft>
                <a:spcPts val="0"/>
              </a:spcAft>
              <a:buClr>
                <a:schemeClr val="dk1"/>
              </a:buClr>
              <a:buSzPts val="1200"/>
              <a:buNone/>
              <a:defRPr sz="1200"/>
            </a:lvl1pPr>
            <a:lvl2pPr marL="914400" lvl="1" indent="-228600" algn="l">
              <a:lnSpc>
                <a:spcPct val="90000"/>
              </a:lnSpc>
              <a:spcBef>
                <a:spcPts val="375"/>
              </a:spcBef>
              <a:spcAft>
                <a:spcPts val="0"/>
              </a:spcAft>
              <a:buClr>
                <a:schemeClr val="dk1"/>
              </a:buClr>
              <a:buSzPts val="1050"/>
              <a:buNone/>
              <a:defRPr sz="1050"/>
            </a:lvl2pPr>
            <a:lvl3pPr marL="1371600" lvl="2" indent="-228600" algn="l">
              <a:lnSpc>
                <a:spcPct val="90000"/>
              </a:lnSpc>
              <a:spcBef>
                <a:spcPts val="375"/>
              </a:spcBef>
              <a:spcAft>
                <a:spcPts val="0"/>
              </a:spcAft>
              <a:buClr>
                <a:schemeClr val="dk1"/>
              </a:buClr>
              <a:buSzPts val="900"/>
              <a:buNone/>
              <a:defRPr sz="900"/>
            </a:lvl3pPr>
            <a:lvl4pPr marL="1828800" lvl="3" indent="-228600" algn="l">
              <a:lnSpc>
                <a:spcPct val="90000"/>
              </a:lnSpc>
              <a:spcBef>
                <a:spcPts val="375"/>
              </a:spcBef>
              <a:spcAft>
                <a:spcPts val="0"/>
              </a:spcAft>
              <a:buClr>
                <a:schemeClr val="dk1"/>
              </a:buClr>
              <a:buSzPts val="750"/>
              <a:buNone/>
              <a:defRPr sz="750"/>
            </a:lvl4pPr>
            <a:lvl5pPr marL="2286000" lvl="4" indent="-228600" algn="l">
              <a:lnSpc>
                <a:spcPct val="90000"/>
              </a:lnSpc>
              <a:spcBef>
                <a:spcPts val="375"/>
              </a:spcBef>
              <a:spcAft>
                <a:spcPts val="0"/>
              </a:spcAft>
              <a:buClr>
                <a:schemeClr val="dk1"/>
              </a:buClr>
              <a:buSzPts val="750"/>
              <a:buNone/>
              <a:defRPr sz="750"/>
            </a:lvl5pPr>
            <a:lvl6pPr marL="2743200" lvl="5" indent="-228600" algn="l">
              <a:lnSpc>
                <a:spcPct val="90000"/>
              </a:lnSpc>
              <a:spcBef>
                <a:spcPts val="375"/>
              </a:spcBef>
              <a:spcAft>
                <a:spcPts val="0"/>
              </a:spcAft>
              <a:buClr>
                <a:schemeClr val="dk1"/>
              </a:buClr>
              <a:buSzPts val="750"/>
              <a:buNone/>
              <a:defRPr sz="750"/>
            </a:lvl6pPr>
            <a:lvl7pPr marL="3200400" lvl="6" indent="-228600" algn="l">
              <a:lnSpc>
                <a:spcPct val="90000"/>
              </a:lnSpc>
              <a:spcBef>
                <a:spcPts val="375"/>
              </a:spcBef>
              <a:spcAft>
                <a:spcPts val="0"/>
              </a:spcAft>
              <a:buClr>
                <a:schemeClr val="dk1"/>
              </a:buClr>
              <a:buSzPts val="750"/>
              <a:buNone/>
              <a:defRPr sz="750"/>
            </a:lvl7pPr>
            <a:lvl8pPr marL="3657600" lvl="7" indent="-228600" algn="l">
              <a:lnSpc>
                <a:spcPct val="90000"/>
              </a:lnSpc>
              <a:spcBef>
                <a:spcPts val="375"/>
              </a:spcBef>
              <a:spcAft>
                <a:spcPts val="0"/>
              </a:spcAft>
              <a:buClr>
                <a:schemeClr val="dk1"/>
              </a:buClr>
              <a:buSzPts val="750"/>
              <a:buNone/>
              <a:defRPr sz="750"/>
            </a:lvl8pPr>
            <a:lvl9pPr marL="4114800" lvl="8" indent="-228600" algn="l">
              <a:lnSpc>
                <a:spcPct val="90000"/>
              </a:lnSpc>
              <a:spcBef>
                <a:spcPts val="375"/>
              </a:spcBef>
              <a:spcAft>
                <a:spcPts val="0"/>
              </a:spcAft>
              <a:buClr>
                <a:schemeClr val="dk1"/>
              </a:buClr>
              <a:buSzPts val="750"/>
              <a:buNone/>
              <a:defRPr sz="750"/>
            </a:lvl9pPr>
          </a:lstStyle>
          <a:p>
            <a:endParaRPr/>
          </a:p>
        </p:txBody>
      </p:sp>
      <p:sp>
        <p:nvSpPr>
          <p:cNvPr id="70" name="Google Shape;70;p29"/>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 name="Google Shape;71;p29"/>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2" name="Google Shape;72;p29"/>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3"/>
        <p:cNvGrpSpPr/>
        <p:nvPr/>
      </p:nvGrpSpPr>
      <p:grpSpPr>
        <a:xfrm>
          <a:off x="0" y="0"/>
          <a:ext cx="0" cy="0"/>
          <a:chOff x="0" y="0"/>
          <a:chExt cx="0" cy="0"/>
        </a:xfrm>
      </p:grpSpPr>
      <p:sp>
        <p:nvSpPr>
          <p:cNvPr id="74" name="Google Shape;74;p30"/>
          <p:cNvSpPr txBox="1">
            <a:spLocks noGrp="1"/>
          </p:cNvSpPr>
          <p:nvPr>
            <p:ph type="title"/>
          </p:nvPr>
        </p:nvSpPr>
        <p:spPr>
          <a:xfrm>
            <a:off x="628650" y="273844"/>
            <a:ext cx="7886700" cy="99417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5" name="Google Shape;75;p30"/>
          <p:cNvSpPr txBox="1">
            <a:spLocks noGrp="1"/>
          </p:cNvSpPr>
          <p:nvPr>
            <p:ph type="body" idx="1"/>
          </p:nvPr>
        </p:nvSpPr>
        <p:spPr>
          <a:xfrm rot="5400000">
            <a:off x="2940248" y="-942379"/>
            <a:ext cx="3263504" cy="78867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750"/>
              </a:spcBef>
              <a:spcAft>
                <a:spcPts val="0"/>
              </a:spcAft>
              <a:buClr>
                <a:schemeClr val="dk1"/>
              </a:buClr>
              <a:buSzPts val="1800"/>
              <a:buChar char="•"/>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76" name="Google Shape;76;p30"/>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30"/>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8" name="Google Shape;78;p30"/>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9"/>
        <p:cNvGrpSpPr/>
        <p:nvPr/>
      </p:nvGrpSpPr>
      <p:grpSpPr>
        <a:xfrm>
          <a:off x="0" y="0"/>
          <a:ext cx="0" cy="0"/>
          <a:chOff x="0" y="0"/>
          <a:chExt cx="0" cy="0"/>
        </a:xfrm>
      </p:grpSpPr>
      <p:sp>
        <p:nvSpPr>
          <p:cNvPr id="80" name="Google Shape;80;p31"/>
          <p:cNvSpPr txBox="1">
            <a:spLocks noGrp="1"/>
          </p:cNvSpPr>
          <p:nvPr>
            <p:ph type="title"/>
          </p:nvPr>
        </p:nvSpPr>
        <p:spPr>
          <a:xfrm rot="5400000">
            <a:off x="5350073" y="1467446"/>
            <a:ext cx="4358879" cy="197167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31"/>
          <p:cNvSpPr txBox="1">
            <a:spLocks noGrp="1"/>
          </p:cNvSpPr>
          <p:nvPr>
            <p:ph type="body" idx="1"/>
          </p:nvPr>
        </p:nvSpPr>
        <p:spPr>
          <a:xfrm rot="5400000">
            <a:off x="1349573" y="-447079"/>
            <a:ext cx="4358879" cy="58007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750"/>
              </a:spcBef>
              <a:spcAft>
                <a:spcPts val="0"/>
              </a:spcAft>
              <a:buClr>
                <a:schemeClr val="dk1"/>
              </a:buClr>
              <a:buSzPts val="1800"/>
              <a:buChar char="•"/>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82" name="Google Shape;82;p31"/>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31"/>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4" name="Google Shape;84;p31"/>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8"/>
        <p:cNvGrpSpPr/>
        <p:nvPr/>
      </p:nvGrpSpPr>
      <p:grpSpPr>
        <a:xfrm>
          <a:off x="0" y="0"/>
          <a:ext cx="0" cy="0"/>
          <a:chOff x="0" y="0"/>
          <a:chExt cx="0" cy="0"/>
        </a:xfrm>
      </p:grpSpPr>
      <p:sp>
        <p:nvSpPr>
          <p:cNvPr id="19" name="Google Shape;19;p2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90000"/>
              </a:lnSpc>
              <a:spcBef>
                <a:spcPts val="0"/>
              </a:spcBef>
              <a:spcAft>
                <a:spcPts val="0"/>
              </a:spcAft>
              <a:buClr>
                <a:schemeClr val="dk1"/>
              </a:buClr>
              <a:buSzPts val="2800"/>
              <a:buFont typeface="Calibri"/>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0" name="Google Shape;20;p2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gn="l">
              <a:lnSpc>
                <a:spcPct val="90000"/>
              </a:lnSpc>
              <a:spcBef>
                <a:spcPts val="0"/>
              </a:spcBef>
              <a:spcAft>
                <a:spcPts val="0"/>
              </a:spcAft>
              <a:buClr>
                <a:schemeClr val="dk1"/>
              </a:buClr>
              <a:buSzPts val="1800"/>
              <a:buChar char="●"/>
              <a:defRPr/>
            </a:lvl1pPr>
            <a:lvl2pPr marL="914400" lvl="1" indent="-317500" algn="l">
              <a:lnSpc>
                <a:spcPct val="90000"/>
              </a:lnSpc>
              <a:spcBef>
                <a:spcPts val="0"/>
              </a:spcBef>
              <a:spcAft>
                <a:spcPts val="0"/>
              </a:spcAft>
              <a:buClr>
                <a:schemeClr val="dk1"/>
              </a:buClr>
              <a:buSzPts val="1400"/>
              <a:buChar char="○"/>
              <a:defRPr/>
            </a:lvl2pPr>
            <a:lvl3pPr marL="1371600" lvl="2" indent="-317500" algn="l">
              <a:lnSpc>
                <a:spcPct val="90000"/>
              </a:lnSpc>
              <a:spcBef>
                <a:spcPts val="0"/>
              </a:spcBef>
              <a:spcAft>
                <a:spcPts val="0"/>
              </a:spcAft>
              <a:buClr>
                <a:schemeClr val="dk1"/>
              </a:buClr>
              <a:buSzPts val="1400"/>
              <a:buChar char="■"/>
              <a:defRPr/>
            </a:lvl3pPr>
            <a:lvl4pPr marL="1828800" lvl="3" indent="-317500" algn="l">
              <a:lnSpc>
                <a:spcPct val="90000"/>
              </a:lnSpc>
              <a:spcBef>
                <a:spcPts val="0"/>
              </a:spcBef>
              <a:spcAft>
                <a:spcPts val="0"/>
              </a:spcAft>
              <a:buClr>
                <a:schemeClr val="dk1"/>
              </a:buClr>
              <a:buSzPts val="1400"/>
              <a:buChar char="●"/>
              <a:defRPr/>
            </a:lvl4pPr>
            <a:lvl5pPr marL="2286000" lvl="4" indent="-317500" algn="l">
              <a:lnSpc>
                <a:spcPct val="90000"/>
              </a:lnSpc>
              <a:spcBef>
                <a:spcPts val="0"/>
              </a:spcBef>
              <a:spcAft>
                <a:spcPts val="0"/>
              </a:spcAft>
              <a:buClr>
                <a:schemeClr val="dk1"/>
              </a:buClr>
              <a:buSzPts val="1400"/>
              <a:buChar char="○"/>
              <a:defRPr/>
            </a:lvl5pPr>
            <a:lvl6pPr marL="2743200" lvl="5" indent="-317500" algn="l">
              <a:lnSpc>
                <a:spcPct val="90000"/>
              </a:lnSpc>
              <a:spcBef>
                <a:spcPts val="0"/>
              </a:spcBef>
              <a:spcAft>
                <a:spcPts val="0"/>
              </a:spcAft>
              <a:buClr>
                <a:schemeClr val="dk1"/>
              </a:buClr>
              <a:buSzPts val="1400"/>
              <a:buChar char="■"/>
              <a:defRPr/>
            </a:lvl6pPr>
            <a:lvl7pPr marL="3200400" lvl="6" indent="-317500" algn="l">
              <a:lnSpc>
                <a:spcPct val="90000"/>
              </a:lnSpc>
              <a:spcBef>
                <a:spcPts val="0"/>
              </a:spcBef>
              <a:spcAft>
                <a:spcPts val="0"/>
              </a:spcAft>
              <a:buClr>
                <a:schemeClr val="dk1"/>
              </a:buClr>
              <a:buSzPts val="1400"/>
              <a:buChar char="●"/>
              <a:defRPr/>
            </a:lvl7pPr>
            <a:lvl8pPr marL="3657600" lvl="7" indent="-317500" algn="l">
              <a:lnSpc>
                <a:spcPct val="90000"/>
              </a:lnSpc>
              <a:spcBef>
                <a:spcPts val="0"/>
              </a:spcBef>
              <a:spcAft>
                <a:spcPts val="0"/>
              </a:spcAft>
              <a:buClr>
                <a:schemeClr val="dk1"/>
              </a:buClr>
              <a:buSzPts val="1400"/>
              <a:buChar char="○"/>
              <a:defRPr/>
            </a:lvl8pPr>
            <a:lvl9pPr marL="4114800" lvl="8" indent="-317500" algn="l">
              <a:lnSpc>
                <a:spcPct val="90000"/>
              </a:lnSpc>
              <a:spcBef>
                <a:spcPts val="0"/>
              </a:spcBef>
              <a:spcAft>
                <a:spcPts val="0"/>
              </a:spcAft>
              <a:buClr>
                <a:schemeClr val="dk1"/>
              </a:buClr>
              <a:buSzPts val="1400"/>
              <a:buChar char="■"/>
              <a:defRPr/>
            </a:lvl9pPr>
          </a:lstStyle>
          <a:p>
            <a:endParaRPr/>
          </a:p>
        </p:txBody>
      </p:sp>
      <p:sp>
        <p:nvSpPr>
          <p:cNvPr id="21" name="Google Shape;21;p2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2"/>
        <p:cNvGrpSpPr/>
        <p:nvPr/>
      </p:nvGrpSpPr>
      <p:grpSpPr>
        <a:xfrm>
          <a:off x="0" y="0"/>
          <a:ext cx="0" cy="0"/>
          <a:chOff x="0" y="0"/>
          <a:chExt cx="0" cy="0"/>
        </a:xfrm>
      </p:grpSpPr>
      <p:sp>
        <p:nvSpPr>
          <p:cNvPr id="23" name="Google Shape;23;p22"/>
          <p:cNvSpPr txBox="1">
            <a:spLocks noGrp="1"/>
          </p:cNvSpPr>
          <p:nvPr>
            <p:ph type="ctrTitle"/>
          </p:nvPr>
        </p:nvSpPr>
        <p:spPr>
          <a:xfrm>
            <a:off x="1143000" y="841772"/>
            <a:ext cx="6858000" cy="17907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4500"/>
              <a:buFont typeface="Calibri"/>
              <a:buNone/>
              <a:defRPr sz="45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22"/>
          <p:cNvSpPr txBox="1">
            <a:spLocks noGrp="1"/>
          </p:cNvSpPr>
          <p:nvPr>
            <p:ph type="subTitle" idx="1"/>
          </p:nvPr>
        </p:nvSpPr>
        <p:spPr>
          <a:xfrm>
            <a:off x="1143000" y="2701528"/>
            <a:ext cx="6858000" cy="124182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750"/>
              </a:spcBef>
              <a:spcAft>
                <a:spcPts val="0"/>
              </a:spcAft>
              <a:buClr>
                <a:schemeClr val="dk1"/>
              </a:buClr>
              <a:buSzPts val="1800"/>
              <a:buNone/>
              <a:defRPr sz="1800"/>
            </a:lvl1pPr>
            <a:lvl2pPr lvl="1" algn="ctr">
              <a:lnSpc>
                <a:spcPct val="90000"/>
              </a:lnSpc>
              <a:spcBef>
                <a:spcPts val="375"/>
              </a:spcBef>
              <a:spcAft>
                <a:spcPts val="0"/>
              </a:spcAft>
              <a:buClr>
                <a:schemeClr val="dk1"/>
              </a:buClr>
              <a:buSzPts val="1500"/>
              <a:buNone/>
              <a:defRPr sz="1500"/>
            </a:lvl2pPr>
            <a:lvl3pPr lvl="2" algn="ctr">
              <a:lnSpc>
                <a:spcPct val="90000"/>
              </a:lnSpc>
              <a:spcBef>
                <a:spcPts val="375"/>
              </a:spcBef>
              <a:spcAft>
                <a:spcPts val="0"/>
              </a:spcAft>
              <a:buClr>
                <a:schemeClr val="dk1"/>
              </a:buClr>
              <a:buSzPts val="1350"/>
              <a:buNone/>
              <a:defRPr sz="1350"/>
            </a:lvl3pPr>
            <a:lvl4pPr lvl="3" algn="ctr">
              <a:lnSpc>
                <a:spcPct val="90000"/>
              </a:lnSpc>
              <a:spcBef>
                <a:spcPts val="375"/>
              </a:spcBef>
              <a:spcAft>
                <a:spcPts val="0"/>
              </a:spcAft>
              <a:buClr>
                <a:schemeClr val="dk1"/>
              </a:buClr>
              <a:buSzPts val="1200"/>
              <a:buNone/>
              <a:defRPr sz="1200"/>
            </a:lvl4pPr>
            <a:lvl5pPr lvl="4" algn="ctr">
              <a:lnSpc>
                <a:spcPct val="90000"/>
              </a:lnSpc>
              <a:spcBef>
                <a:spcPts val="375"/>
              </a:spcBef>
              <a:spcAft>
                <a:spcPts val="0"/>
              </a:spcAft>
              <a:buClr>
                <a:schemeClr val="dk1"/>
              </a:buClr>
              <a:buSzPts val="1200"/>
              <a:buNone/>
              <a:defRPr sz="1200"/>
            </a:lvl5pPr>
            <a:lvl6pPr lvl="5" algn="ctr">
              <a:lnSpc>
                <a:spcPct val="90000"/>
              </a:lnSpc>
              <a:spcBef>
                <a:spcPts val="375"/>
              </a:spcBef>
              <a:spcAft>
                <a:spcPts val="0"/>
              </a:spcAft>
              <a:buClr>
                <a:schemeClr val="dk1"/>
              </a:buClr>
              <a:buSzPts val="1200"/>
              <a:buNone/>
              <a:defRPr sz="1200"/>
            </a:lvl6pPr>
            <a:lvl7pPr lvl="6" algn="ctr">
              <a:lnSpc>
                <a:spcPct val="90000"/>
              </a:lnSpc>
              <a:spcBef>
                <a:spcPts val="375"/>
              </a:spcBef>
              <a:spcAft>
                <a:spcPts val="0"/>
              </a:spcAft>
              <a:buClr>
                <a:schemeClr val="dk1"/>
              </a:buClr>
              <a:buSzPts val="1200"/>
              <a:buNone/>
              <a:defRPr sz="1200"/>
            </a:lvl7pPr>
            <a:lvl8pPr lvl="7" algn="ctr">
              <a:lnSpc>
                <a:spcPct val="90000"/>
              </a:lnSpc>
              <a:spcBef>
                <a:spcPts val="375"/>
              </a:spcBef>
              <a:spcAft>
                <a:spcPts val="0"/>
              </a:spcAft>
              <a:buClr>
                <a:schemeClr val="dk1"/>
              </a:buClr>
              <a:buSzPts val="1200"/>
              <a:buNone/>
              <a:defRPr sz="1200"/>
            </a:lvl8pPr>
            <a:lvl9pPr lvl="8" algn="ctr">
              <a:lnSpc>
                <a:spcPct val="90000"/>
              </a:lnSpc>
              <a:spcBef>
                <a:spcPts val="375"/>
              </a:spcBef>
              <a:spcAft>
                <a:spcPts val="0"/>
              </a:spcAft>
              <a:buClr>
                <a:schemeClr val="dk1"/>
              </a:buClr>
              <a:buSzPts val="1200"/>
              <a:buNone/>
              <a:defRPr sz="1200"/>
            </a:lvl9pPr>
          </a:lstStyle>
          <a:p>
            <a:endParaRPr/>
          </a:p>
        </p:txBody>
      </p:sp>
      <p:sp>
        <p:nvSpPr>
          <p:cNvPr id="25" name="Google Shape;25;p22"/>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22"/>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22"/>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8"/>
        <p:cNvGrpSpPr/>
        <p:nvPr/>
      </p:nvGrpSpPr>
      <p:grpSpPr>
        <a:xfrm>
          <a:off x="0" y="0"/>
          <a:ext cx="0" cy="0"/>
          <a:chOff x="0" y="0"/>
          <a:chExt cx="0" cy="0"/>
        </a:xfrm>
      </p:grpSpPr>
      <p:sp>
        <p:nvSpPr>
          <p:cNvPr id="29" name="Google Shape;29;p23"/>
          <p:cNvSpPr txBox="1">
            <a:spLocks noGrp="1"/>
          </p:cNvSpPr>
          <p:nvPr>
            <p:ph type="title"/>
          </p:nvPr>
        </p:nvSpPr>
        <p:spPr>
          <a:xfrm>
            <a:off x="623888" y="1282304"/>
            <a:ext cx="7886700" cy="2139553"/>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4500"/>
              <a:buFont typeface="Calibri"/>
              <a:buNone/>
              <a:defRPr sz="45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23"/>
          <p:cNvSpPr txBox="1">
            <a:spLocks noGrp="1"/>
          </p:cNvSpPr>
          <p:nvPr>
            <p:ph type="body" idx="1"/>
          </p:nvPr>
        </p:nvSpPr>
        <p:spPr>
          <a:xfrm>
            <a:off x="623888" y="3442098"/>
            <a:ext cx="7886700" cy="112514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750"/>
              </a:spcBef>
              <a:spcAft>
                <a:spcPts val="0"/>
              </a:spcAft>
              <a:buClr>
                <a:srgbClr val="888888"/>
              </a:buClr>
              <a:buSzPts val="1800"/>
              <a:buNone/>
              <a:defRPr sz="1800">
                <a:solidFill>
                  <a:srgbClr val="888888"/>
                </a:solidFill>
              </a:defRPr>
            </a:lvl1pPr>
            <a:lvl2pPr marL="914400" lvl="1" indent="-228600" algn="l">
              <a:lnSpc>
                <a:spcPct val="90000"/>
              </a:lnSpc>
              <a:spcBef>
                <a:spcPts val="375"/>
              </a:spcBef>
              <a:spcAft>
                <a:spcPts val="0"/>
              </a:spcAft>
              <a:buClr>
                <a:srgbClr val="888888"/>
              </a:buClr>
              <a:buSzPts val="1500"/>
              <a:buNone/>
              <a:defRPr sz="1500">
                <a:solidFill>
                  <a:srgbClr val="888888"/>
                </a:solidFill>
              </a:defRPr>
            </a:lvl2pPr>
            <a:lvl3pPr marL="1371600" lvl="2" indent="-228600" algn="l">
              <a:lnSpc>
                <a:spcPct val="90000"/>
              </a:lnSpc>
              <a:spcBef>
                <a:spcPts val="375"/>
              </a:spcBef>
              <a:spcAft>
                <a:spcPts val="0"/>
              </a:spcAft>
              <a:buClr>
                <a:srgbClr val="888888"/>
              </a:buClr>
              <a:buSzPts val="1350"/>
              <a:buNone/>
              <a:defRPr sz="1350">
                <a:solidFill>
                  <a:srgbClr val="888888"/>
                </a:solidFill>
              </a:defRPr>
            </a:lvl3pPr>
            <a:lvl4pPr marL="1828800" lvl="3" indent="-228600" algn="l">
              <a:lnSpc>
                <a:spcPct val="90000"/>
              </a:lnSpc>
              <a:spcBef>
                <a:spcPts val="375"/>
              </a:spcBef>
              <a:spcAft>
                <a:spcPts val="0"/>
              </a:spcAft>
              <a:buClr>
                <a:srgbClr val="888888"/>
              </a:buClr>
              <a:buSzPts val="1200"/>
              <a:buNone/>
              <a:defRPr sz="1200">
                <a:solidFill>
                  <a:srgbClr val="888888"/>
                </a:solidFill>
              </a:defRPr>
            </a:lvl4pPr>
            <a:lvl5pPr marL="2286000" lvl="4" indent="-228600" algn="l">
              <a:lnSpc>
                <a:spcPct val="90000"/>
              </a:lnSpc>
              <a:spcBef>
                <a:spcPts val="375"/>
              </a:spcBef>
              <a:spcAft>
                <a:spcPts val="0"/>
              </a:spcAft>
              <a:buClr>
                <a:srgbClr val="888888"/>
              </a:buClr>
              <a:buSzPts val="1200"/>
              <a:buNone/>
              <a:defRPr sz="1200">
                <a:solidFill>
                  <a:srgbClr val="888888"/>
                </a:solidFill>
              </a:defRPr>
            </a:lvl5pPr>
            <a:lvl6pPr marL="2743200" lvl="5" indent="-228600" algn="l">
              <a:lnSpc>
                <a:spcPct val="90000"/>
              </a:lnSpc>
              <a:spcBef>
                <a:spcPts val="375"/>
              </a:spcBef>
              <a:spcAft>
                <a:spcPts val="0"/>
              </a:spcAft>
              <a:buClr>
                <a:srgbClr val="888888"/>
              </a:buClr>
              <a:buSzPts val="1200"/>
              <a:buNone/>
              <a:defRPr sz="1200">
                <a:solidFill>
                  <a:srgbClr val="888888"/>
                </a:solidFill>
              </a:defRPr>
            </a:lvl6pPr>
            <a:lvl7pPr marL="3200400" lvl="6" indent="-228600" algn="l">
              <a:lnSpc>
                <a:spcPct val="90000"/>
              </a:lnSpc>
              <a:spcBef>
                <a:spcPts val="375"/>
              </a:spcBef>
              <a:spcAft>
                <a:spcPts val="0"/>
              </a:spcAft>
              <a:buClr>
                <a:srgbClr val="888888"/>
              </a:buClr>
              <a:buSzPts val="1200"/>
              <a:buNone/>
              <a:defRPr sz="1200">
                <a:solidFill>
                  <a:srgbClr val="888888"/>
                </a:solidFill>
              </a:defRPr>
            </a:lvl7pPr>
            <a:lvl8pPr marL="3657600" lvl="7" indent="-228600" algn="l">
              <a:lnSpc>
                <a:spcPct val="90000"/>
              </a:lnSpc>
              <a:spcBef>
                <a:spcPts val="375"/>
              </a:spcBef>
              <a:spcAft>
                <a:spcPts val="0"/>
              </a:spcAft>
              <a:buClr>
                <a:srgbClr val="888888"/>
              </a:buClr>
              <a:buSzPts val="1200"/>
              <a:buNone/>
              <a:defRPr sz="1200">
                <a:solidFill>
                  <a:srgbClr val="888888"/>
                </a:solidFill>
              </a:defRPr>
            </a:lvl8pPr>
            <a:lvl9pPr marL="4114800" lvl="8" indent="-228600" algn="l">
              <a:lnSpc>
                <a:spcPct val="90000"/>
              </a:lnSpc>
              <a:spcBef>
                <a:spcPts val="375"/>
              </a:spcBef>
              <a:spcAft>
                <a:spcPts val="0"/>
              </a:spcAft>
              <a:buClr>
                <a:srgbClr val="888888"/>
              </a:buClr>
              <a:buSzPts val="1200"/>
              <a:buNone/>
              <a:defRPr sz="1200">
                <a:solidFill>
                  <a:srgbClr val="888888"/>
                </a:solidFill>
              </a:defRPr>
            </a:lvl9pPr>
          </a:lstStyle>
          <a:p>
            <a:endParaRPr/>
          </a:p>
        </p:txBody>
      </p:sp>
      <p:sp>
        <p:nvSpPr>
          <p:cNvPr id="31" name="Google Shape;31;p23"/>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 name="Google Shape;32;p23"/>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3" name="Google Shape;33;p23"/>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4"/>
        <p:cNvGrpSpPr/>
        <p:nvPr/>
      </p:nvGrpSpPr>
      <p:grpSpPr>
        <a:xfrm>
          <a:off x="0" y="0"/>
          <a:ext cx="0" cy="0"/>
          <a:chOff x="0" y="0"/>
          <a:chExt cx="0" cy="0"/>
        </a:xfrm>
      </p:grpSpPr>
      <p:sp>
        <p:nvSpPr>
          <p:cNvPr id="35" name="Google Shape;35;p24"/>
          <p:cNvSpPr txBox="1">
            <a:spLocks noGrp="1"/>
          </p:cNvSpPr>
          <p:nvPr>
            <p:ph type="title"/>
          </p:nvPr>
        </p:nvSpPr>
        <p:spPr>
          <a:xfrm>
            <a:off x="628650" y="273844"/>
            <a:ext cx="7886700" cy="99417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6" name="Google Shape;36;p24"/>
          <p:cNvSpPr txBox="1">
            <a:spLocks noGrp="1"/>
          </p:cNvSpPr>
          <p:nvPr>
            <p:ph type="body" idx="1"/>
          </p:nvPr>
        </p:nvSpPr>
        <p:spPr>
          <a:xfrm>
            <a:off x="628650" y="1369219"/>
            <a:ext cx="3886200" cy="3263504"/>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750"/>
              </a:spcBef>
              <a:spcAft>
                <a:spcPts val="0"/>
              </a:spcAft>
              <a:buClr>
                <a:schemeClr val="dk1"/>
              </a:buClr>
              <a:buSzPts val="1800"/>
              <a:buChar char="•"/>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37" name="Google Shape;37;p24"/>
          <p:cNvSpPr txBox="1">
            <a:spLocks noGrp="1"/>
          </p:cNvSpPr>
          <p:nvPr>
            <p:ph type="body" idx="2"/>
          </p:nvPr>
        </p:nvSpPr>
        <p:spPr>
          <a:xfrm>
            <a:off x="4629150" y="1369219"/>
            <a:ext cx="3886200" cy="3263504"/>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750"/>
              </a:spcBef>
              <a:spcAft>
                <a:spcPts val="0"/>
              </a:spcAft>
              <a:buClr>
                <a:schemeClr val="dk1"/>
              </a:buClr>
              <a:buSzPts val="1800"/>
              <a:buChar char="•"/>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38" name="Google Shape;38;p24"/>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 name="Google Shape;39;p24"/>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0" name="Google Shape;40;p24"/>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1"/>
        <p:cNvGrpSpPr/>
        <p:nvPr/>
      </p:nvGrpSpPr>
      <p:grpSpPr>
        <a:xfrm>
          <a:off x="0" y="0"/>
          <a:ext cx="0" cy="0"/>
          <a:chOff x="0" y="0"/>
          <a:chExt cx="0" cy="0"/>
        </a:xfrm>
      </p:grpSpPr>
      <p:sp>
        <p:nvSpPr>
          <p:cNvPr id="42" name="Google Shape;42;p25"/>
          <p:cNvSpPr txBox="1">
            <a:spLocks noGrp="1"/>
          </p:cNvSpPr>
          <p:nvPr>
            <p:ph type="title"/>
          </p:nvPr>
        </p:nvSpPr>
        <p:spPr>
          <a:xfrm>
            <a:off x="629841" y="273844"/>
            <a:ext cx="7886700" cy="99417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3" name="Google Shape;43;p25"/>
          <p:cNvSpPr txBox="1">
            <a:spLocks noGrp="1"/>
          </p:cNvSpPr>
          <p:nvPr>
            <p:ph type="body" idx="1"/>
          </p:nvPr>
        </p:nvSpPr>
        <p:spPr>
          <a:xfrm>
            <a:off x="629842" y="1260872"/>
            <a:ext cx="3868340" cy="617934"/>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750"/>
              </a:spcBef>
              <a:spcAft>
                <a:spcPts val="0"/>
              </a:spcAft>
              <a:buClr>
                <a:schemeClr val="dk1"/>
              </a:buClr>
              <a:buSzPts val="1800"/>
              <a:buNone/>
              <a:defRPr sz="1800" b="1"/>
            </a:lvl1pPr>
            <a:lvl2pPr marL="914400" lvl="1" indent="-228600" algn="l">
              <a:lnSpc>
                <a:spcPct val="90000"/>
              </a:lnSpc>
              <a:spcBef>
                <a:spcPts val="375"/>
              </a:spcBef>
              <a:spcAft>
                <a:spcPts val="0"/>
              </a:spcAft>
              <a:buClr>
                <a:schemeClr val="dk1"/>
              </a:buClr>
              <a:buSzPts val="1500"/>
              <a:buNone/>
              <a:defRPr sz="1500" b="1"/>
            </a:lvl2pPr>
            <a:lvl3pPr marL="1371600" lvl="2" indent="-228600" algn="l">
              <a:lnSpc>
                <a:spcPct val="90000"/>
              </a:lnSpc>
              <a:spcBef>
                <a:spcPts val="375"/>
              </a:spcBef>
              <a:spcAft>
                <a:spcPts val="0"/>
              </a:spcAft>
              <a:buClr>
                <a:schemeClr val="dk1"/>
              </a:buClr>
              <a:buSzPts val="1350"/>
              <a:buNone/>
              <a:defRPr sz="1350" b="1"/>
            </a:lvl3pPr>
            <a:lvl4pPr marL="1828800" lvl="3" indent="-228600" algn="l">
              <a:lnSpc>
                <a:spcPct val="90000"/>
              </a:lnSpc>
              <a:spcBef>
                <a:spcPts val="375"/>
              </a:spcBef>
              <a:spcAft>
                <a:spcPts val="0"/>
              </a:spcAft>
              <a:buClr>
                <a:schemeClr val="dk1"/>
              </a:buClr>
              <a:buSzPts val="1200"/>
              <a:buNone/>
              <a:defRPr sz="1200" b="1"/>
            </a:lvl4pPr>
            <a:lvl5pPr marL="2286000" lvl="4" indent="-228600" algn="l">
              <a:lnSpc>
                <a:spcPct val="90000"/>
              </a:lnSpc>
              <a:spcBef>
                <a:spcPts val="375"/>
              </a:spcBef>
              <a:spcAft>
                <a:spcPts val="0"/>
              </a:spcAft>
              <a:buClr>
                <a:schemeClr val="dk1"/>
              </a:buClr>
              <a:buSzPts val="1200"/>
              <a:buNone/>
              <a:defRPr sz="1200" b="1"/>
            </a:lvl5pPr>
            <a:lvl6pPr marL="2743200" lvl="5" indent="-228600" algn="l">
              <a:lnSpc>
                <a:spcPct val="90000"/>
              </a:lnSpc>
              <a:spcBef>
                <a:spcPts val="375"/>
              </a:spcBef>
              <a:spcAft>
                <a:spcPts val="0"/>
              </a:spcAft>
              <a:buClr>
                <a:schemeClr val="dk1"/>
              </a:buClr>
              <a:buSzPts val="1200"/>
              <a:buNone/>
              <a:defRPr sz="1200" b="1"/>
            </a:lvl6pPr>
            <a:lvl7pPr marL="3200400" lvl="6" indent="-228600" algn="l">
              <a:lnSpc>
                <a:spcPct val="90000"/>
              </a:lnSpc>
              <a:spcBef>
                <a:spcPts val="375"/>
              </a:spcBef>
              <a:spcAft>
                <a:spcPts val="0"/>
              </a:spcAft>
              <a:buClr>
                <a:schemeClr val="dk1"/>
              </a:buClr>
              <a:buSzPts val="1200"/>
              <a:buNone/>
              <a:defRPr sz="1200" b="1"/>
            </a:lvl7pPr>
            <a:lvl8pPr marL="3657600" lvl="7" indent="-228600" algn="l">
              <a:lnSpc>
                <a:spcPct val="90000"/>
              </a:lnSpc>
              <a:spcBef>
                <a:spcPts val="375"/>
              </a:spcBef>
              <a:spcAft>
                <a:spcPts val="0"/>
              </a:spcAft>
              <a:buClr>
                <a:schemeClr val="dk1"/>
              </a:buClr>
              <a:buSzPts val="1200"/>
              <a:buNone/>
              <a:defRPr sz="1200" b="1"/>
            </a:lvl8pPr>
            <a:lvl9pPr marL="4114800" lvl="8" indent="-228600" algn="l">
              <a:lnSpc>
                <a:spcPct val="90000"/>
              </a:lnSpc>
              <a:spcBef>
                <a:spcPts val="375"/>
              </a:spcBef>
              <a:spcAft>
                <a:spcPts val="0"/>
              </a:spcAft>
              <a:buClr>
                <a:schemeClr val="dk1"/>
              </a:buClr>
              <a:buSzPts val="1200"/>
              <a:buNone/>
              <a:defRPr sz="1200" b="1"/>
            </a:lvl9pPr>
          </a:lstStyle>
          <a:p>
            <a:endParaRPr/>
          </a:p>
        </p:txBody>
      </p:sp>
      <p:sp>
        <p:nvSpPr>
          <p:cNvPr id="44" name="Google Shape;44;p25"/>
          <p:cNvSpPr txBox="1">
            <a:spLocks noGrp="1"/>
          </p:cNvSpPr>
          <p:nvPr>
            <p:ph type="body" idx="2"/>
          </p:nvPr>
        </p:nvSpPr>
        <p:spPr>
          <a:xfrm>
            <a:off x="629842" y="1878806"/>
            <a:ext cx="3868340" cy="2763441"/>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750"/>
              </a:spcBef>
              <a:spcAft>
                <a:spcPts val="0"/>
              </a:spcAft>
              <a:buClr>
                <a:schemeClr val="dk1"/>
              </a:buClr>
              <a:buSzPts val="1800"/>
              <a:buChar char="•"/>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45" name="Google Shape;45;p25"/>
          <p:cNvSpPr txBox="1">
            <a:spLocks noGrp="1"/>
          </p:cNvSpPr>
          <p:nvPr>
            <p:ph type="body" idx="3"/>
          </p:nvPr>
        </p:nvSpPr>
        <p:spPr>
          <a:xfrm>
            <a:off x="4629150" y="1260872"/>
            <a:ext cx="3887391" cy="617934"/>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750"/>
              </a:spcBef>
              <a:spcAft>
                <a:spcPts val="0"/>
              </a:spcAft>
              <a:buClr>
                <a:schemeClr val="dk1"/>
              </a:buClr>
              <a:buSzPts val="1800"/>
              <a:buNone/>
              <a:defRPr sz="1800" b="1"/>
            </a:lvl1pPr>
            <a:lvl2pPr marL="914400" lvl="1" indent="-228600" algn="l">
              <a:lnSpc>
                <a:spcPct val="90000"/>
              </a:lnSpc>
              <a:spcBef>
                <a:spcPts val="375"/>
              </a:spcBef>
              <a:spcAft>
                <a:spcPts val="0"/>
              </a:spcAft>
              <a:buClr>
                <a:schemeClr val="dk1"/>
              </a:buClr>
              <a:buSzPts val="1500"/>
              <a:buNone/>
              <a:defRPr sz="1500" b="1"/>
            </a:lvl2pPr>
            <a:lvl3pPr marL="1371600" lvl="2" indent="-228600" algn="l">
              <a:lnSpc>
                <a:spcPct val="90000"/>
              </a:lnSpc>
              <a:spcBef>
                <a:spcPts val="375"/>
              </a:spcBef>
              <a:spcAft>
                <a:spcPts val="0"/>
              </a:spcAft>
              <a:buClr>
                <a:schemeClr val="dk1"/>
              </a:buClr>
              <a:buSzPts val="1350"/>
              <a:buNone/>
              <a:defRPr sz="1350" b="1"/>
            </a:lvl3pPr>
            <a:lvl4pPr marL="1828800" lvl="3" indent="-228600" algn="l">
              <a:lnSpc>
                <a:spcPct val="90000"/>
              </a:lnSpc>
              <a:spcBef>
                <a:spcPts val="375"/>
              </a:spcBef>
              <a:spcAft>
                <a:spcPts val="0"/>
              </a:spcAft>
              <a:buClr>
                <a:schemeClr val="dk1"/>
              </a:buClr>
              <a:buSzPts val="1200"/>
              <a:buNone/>
              <a:defRPr sz="1200" b="1"/>
            </a:lvl4pPr>
            <a:lvl5pPr marL="2286000" lvl="4" indent="-228600" algn="l">
              <a:lnSpc>
                <a:spcPct val="90000"/>
              </a:lnSpc>
              <a:spcBef>
                <a:spcPts val="375"/>
              </a:spcBef>
              <a:spcAft>
                <a:spcPts val="0"/>
              </a:spcAft>
              <a:buClr>
                <a:schemeClr val="dk1"/>
              </a:buClr>
              <a:buSzPts val="1200"/>
              <a:buNone/>
              <a:defRPr sz="1200" b="1"/>
            </a:lvl5pPr>
            <a:lvl6pPr marL="2743200" lvl="5" indent="-228600" algn="l">
              <a:lnSpc>
                <a:spcPct val="90000"/>
              </a:lnSpc>
              <a:spcBef>
                <a:spcPts val="375"/>
              </a:spcBef>
              <a:spcAft>
                <a:spcPts val="0"/>
              </a:spcAft>
              <a:buClr>
                <a:schemeClr val="dk1"/>
              </a:buClr>
              <a:buSzPts val="1200"/>
              <a:buNone/>
              <a:defRPr sz="1200" b="1"/>
            </a:lvl6pPr>
            <a:lvl7pPr marL="3200400" lvl="6" indent="-228600" algn="l">
              <a:lnSpc>
                <a:spcPct val="90000"/>
              </a:lnSpc>
              <a:spcBef>
                <a:spcPts val="375"/>
              </a:spcBef>
              <a:spcAft>
                <a:spcPts val="0"/>
              </a:spcAft>
              <a:buClr>
                <a:schemeClr val="dk1"/>
              </a:buClr>
              <a:buSzPts val="1200"/>
              <a:buNone/>
              <a:defRPr sz="1200" b="1"/>
            </a:lvl7pPr>
            <a:lvl8pPr marL="3657600" lvl="7" indent="-228600" algn="l">
              <a:lnSpc>
                <a:spcPct val="90000"/>
              </a:lnSpc>
              <a:spcBef>
                <a:spcPts val="375"/>
              </a:spcBef>
              <a:spcAft>
                <a:spcPts val="0"/>
              </a:spcAft>
              <a:buClr>
                <a:schemeClr val="dk1"/>
              </a:buClr>
              <a:buSzPts val="1200"/>
              <a:buNone/>
              <a:defRPr sz="1200" b="1"/>
            </a:lvl8pPr>
            <a:lvl9pPr marL="4114800" lvl="8" indent="-228600" algn="l">
              <a:lnSpc>
                <a:spcPct val="90000"/>
              </a:lnSpc>
              <a:spcBef>
                <a:spcPts val="375"/>
              </a:spcBef>
              <a:spcAft>
                <a:spcPts val="0"/>
              </a:spcAft>
              <a:buClr>
                <a:schemeClr val="dk1"/>
              </a:buClr>
              <a:buSzPts val="1200"/>
              <a:buNone/>
              <a:defRPr sz="1200" b="1"/>
            </a:lvl9pPr>
          </a:lstStyle>
          <a:p>
            <a:endParaRPr/>
          </a:p>
        </p:txBody>
      </p:sp>
      <p:sp>
        <p:nvSpPr>
          <p:cNvPr id="46" name="Google Shape;46;p25"/>
          <p:cNvSpPr txBox="1">
            <a:spLocks noGrp="1"/>
          </p:cNvSpPr>
          <p:nvPr>
            <p:ph type="body" idx="4"/>
          </p:nvPr>
        </p:nvSpPr>
        <p:spPr>
          <a:xfrm>
            <a:off x="4629150" y="1878806"/>
            <a:ext cx="3887391" cy="2763441"/>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750"/>
              </a:spcBef>
              <a:spcAft>
                <a:spcPts val="0"/>
              </a:spcAft>
              <a:buClr>
                <a:schemeClr val="dk1"/>
              </a:buClr>
              <a:buSzPts val="1800"/>
              <a:buChar char="•"/>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47" name="Google Shape;47;p25"/>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8" name="Google Shape;48;p25"/>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9" name="Google Shape;49;p25"/>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0"/>
        <p:cNvGrpSpPr/>
        <p:nvPr/>
      </p:nvGrpSpPr>
      <p:grpSpPr>
        <a:xfrm>
          <a:off x="0" y="0"/>
          <a:ext cx="0" cy="0"/>
          <a:chOff x="0" y="0"/>
          <a:chExt cx="0" cy="0"/>
        </a:xfrm>
      </p:grpSpPr>
      <p:sp>
        <p:nvSpPr>
          <p:cNvPr id="51" name="Google Shape;51;p26"/>
          <p:cNvSpPr txBox="1">
            <a:spLocks noGrp="1"/>
          </p:cNvSpPr>
          <p:nvPr>
            <p:ph type="title"/>
          </p:nvPr>
        </p:nvSpPr>
        <p:spPr>
          <a:xfrm>
            <a:off x="628650" y="273844"/>
            <a:ext cx="7886700" cy="99417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26"/>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p26"/>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4" name="Google Shape;54;p26"/>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5"/>
        <p:cNvGrpSpPr/>
        <p:nvPr/>
      </p:nvGrpSpPr>
      <p:grpSpPr>
        <a:xfrm>
          <a:off x="0" y="0"/>
          <a:ext cx="0" cy="0"/>
          <a:chOff x="0" y="0"/>
          <a:chExt cx="0" cy="0"/>
        </a:xfrm>
      </p:grpSpPr>
      <p:sp>
        <p:nvSpPr>
          <p:cNvPr id="56" name="Google Shape;56;p27"/>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 name="Google Shape;57;p27"/>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8" name="Google Shape;58;p27"/>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9"/>
        <p:cNvGrpSpPr/>
        <p:nvPr/>
      </p:nvGrpSpPr>
      <p:grpSpPr>
        <a:xfrm>
          <a:off x="0" y="0"/>
          <a:ext cx="0" cy="0"/>
          <a:chOff x="0" y="0"/>
          <a:chExt cx="0" cy="0"/>
        </a:xfrm>
      </p:grpSpPr>
      <p:sp>
        <p:nvSpPr>
          <p:cNvPr id="60" name="Google Shape;60;p28"/>
          <p:cNvSpPr txBox="1">
            <a:spLocks noGrp="1"/>
          </p:cNvSpPr>
          <p:nvPr>
            <p:ph type="title"/>
          </p:nvPr>
        </p:nvSpPr>
        <p:spPr>
          <a:xfrm>
            <a:off x="629841" y="342900"/>
            <a:ext cx="2949178" cy="120015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2400"/>
              <a:buFont typeface="Calibri"/>
              <a:buNone/>
              <a:defRPr sz="2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1" name="Google Shape;61;p28"/>
          <p:cNvSpPr txBox="1">
            <a:spLocks noGrp="1"/>
          </p:cNvSpPr>
          <p:nvPr>
            <p:ph type="body" idx="1"/>
          </p:nvPr>
        </p:nvSpPr>
        <p:spPr>
          <a:xfrm>
            <a:off x="3887391" y="740569"/>
            <a:ext cx="4629150" cy="3655219"/>
          </a:xfrm>
          <a:prstGeom prst="rect">
            <a:avLst/>
          </a:prstGeom>
          <a:noFill/>
          <a:ln>
            <a:noFill/>
          </a:ln>
        </p:spPr>
        <p:txBody>
          <a:bodyPr spcFirstLastPara="1" wrap="square" lIns="91425" tIns="45700" rIns="91425" bIns="45700" anchor="t" anchorCtr="0">
            <a:normAutofit/>
          </a:bodyPr>
          <a:lstStyle>
            <a:lvl1pPr marL="457200" lvl="0" indent="-381000" algn="l">
              <a:lnSpc>
                <a:spcPct val="90000"/>
              </a:lnSpc>
              <a:spcBef>
                <a:spcPts val="750"/>
              </a:spcBef>
              <a:spcAft>
                <a:spcPts val="0"/>
              </a:spcAft>
              <a:buClr>
                <a:schemeClr val="dk1"/>
              </a:buClr>
              <a:buSzPts val="2400"/>
              <a:buChar char="•"/>
              <a:defRPr sz="2400"/>
            </a:lvl1pPr>
            <a:lvl2pPr marL="914400" lvl="1" indent="-361950" algn="l">
              <a:lnSpc>
                <a:spcPct val="90000"/>
              </a:lnSpc>
              <a:spcBef>
                <a:spcPts val="375"/>
              </a:spcBef>
              <a:spcAft>
                <a:spcPts val="0"/>
              </a:spcAft>
              <a:buClr>
                <a:schemeClr val="dk1"/>
              </a:buClr>
              <a:buSzPts val="2100"/>
              <a:buChar char="•"/>
              <a:defRPr sz="2100"/>
            </a:lvl2pPr>
            <a:lvl3pPr marL="1371600" lvl="2" indent="-342900" algn="l">
              <a:lnSpc>
                <a:spcPct val="90000"/>
              </a:lnSpc>
              <a:spcBef>
                <a:spcPts val="375"/>
              </a:spcBef>
              <a:spcAft>
                <a:spcPts val="0"/>
              </a:spcAft>
              <a:buClr>
                <a:schemeClr val="dk1"/>
              </a:buClr>
              <a:buSzPts val="1800"/>
              <a:buChar char="•"/>
              <a:defRPr sz="1800"/>
            </a:lvl3pPr>
            <a:lvl4pPr marL="1828800" lvl="3" indent="-323850" algn="l">
              <a:lnSpc>
                <a:spcPct val="90000"/>
              </a:lnSpc>
              <a:spcBef>
                <a:spcPts val="375"/>
              </a:spcBef>
              <a:spcAft>
                <a:spcPts val="0"/>
              </a:spcAft>
              <a:buClr>
                <a:schemeClr val="dk1"/>
              </a:buClr>
              <a:buSzPts val="1500"/>
              <a:buChar char="•"/>
              <a:defRPr sz="1500"/>
            </a:lvl4pPr>
            <a:lvl5pPr marL="2286000" lvl="4" indent="-323850" algn="l">
              <a:lnSpc>
                <a:spcPct val="90000"/>
              </a:lnSpc>
              <a:spcBef>
                <a:spcPts val="375"/>
              </a:spcBef>
              <a:spcAft>
                <a:spcPts val="0"/>
              </a:spcAft>
              <a:buClr>
                <a:schemeClr val="dk1"/>
              </a:buClr>
              <a:buSzPts val="1500"/>
              <a:buChar char="•"/>
              <a:defRPr sz="1500"/>
            </a:lvl5pPr>
            <a:lvl6pPr marL="2743200" lvl="5" indent="-323850" algn="l">
              <a:lnSpc>
                <a:spcPct val="90000"/>
              </a:lnSpc>
              <a:spcBef>
                <a:spcPts val="375"/>
              </a:spcBef>
              <a:spcAft>
                <a:spcPts val="0"/>
              </a:spcAft>
              <a:buClr>
                <a:schemeClr val="dk1"/>
              </a:buClr>
              <a:buSzPts val="1500"/>
              <a:buChar char="•"/>
              <a:defRPr sz="1500"/>
            </a:lvl6pPr>
            <a:lvl7pPr marL="3200400" lvl="6" indent="-323850" algn="l">
              <a:lnSpc>
                <a:spcPct val="90000"/>
              </a:lnSpc>
              <a:spcBef>
                <a:spcPts val="375"/>
              </a:spcBef>
              <a:spcAft>
                <a:spcPts val="0"/>
              </a:spcAft>
              <a:buClr>
                <a:schemeClr val="dk1"/>
              </a:buClr>
              <a:buSzPts val="1500"/>
              <a:buChar char="•"/>
              <a:defRPr sz="1500"/>
            </a:lvl7pPr>
            <a:lvl8pPr marL="3657600" lvl="7" indent="-323850" algn="l">
              <a:lnSpc>
                <a:spcPct val="90000"/>
              </a:lnSpc>
              <a:spcBef>
                <a:spcPts val="375"/>
              </a:spcBef>
              <a:spcAft>
                <a:spcPts val="0"/>
              </a:spcAft>
              <a:buClr>
                <a:schemeClr val="dk1"/>
              </a:buClr>
              <a:buSzPts val="1500"/>
              <a:buChar char="•"/>
              <a:defRPr sz="1500"/>
            </a:lvl8pPr>
            <a:lvl9pPr marL="4114800" lvl="8" indent="-323850" algn="l">
              <a:lnSpc>
                <a:spcPct val="90000"/>
              </a:lnSpc>
              <a:spcBef>
                <a:spcPts val="375"/>
              </a:spcBef>
              <a:spcAft>
                <a:spcPts val="0"/>
              </a:spcAft>
              <a:buClr>
                <a:schemeClr val="dk1"/>
              </a:buClr>
              <a:buSzPts val="1500"/>
              <a:buChar char="•"/>
              <a:defRPr sz="1500"/>
            </a:lvl9pPr>
          </a:lstStyle>
          <a:p>
            <a:endParaRPr/>
          </a:p>
        </p:txBody>
      </p:sp>
      <p:sp>
        <p:nvSpPr>
          <p:cNvPr id="62" name="Google Shape;62;p28"/>
          <p:cNvSpPr txBox="1">
            <a:spLocks noGrp="1"/>
          </p:cNvSpPr>
          <p:nvPr>
            <p:ph type="body" idx="2"/>
          </p:nvPr>
        </p:nvSpPr>
        <p:spPr>
          <a:xfrm>
            <a:off x="629841" y="1543050"/>
            <a:ext cx="2949178" cy="285869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750"/>
              </a:spcBef>
              <a:spcAft>
                <a:spcPts val="0"/>
              </a:spcAft>
              <a:buClr>
                <a:schemeClr val="dk1"/>
              </a:buClr>
              <a:buSzPts val="1200"/>
              <a:buNone/>
              <a:defRPr sz="1200"/>
            </a:lvl1pPr>
            <a:lvl2pPr marL="914400" lvl="1" indent="-228600" algn="l">
              <a:lnSpc>
                <a:spcPct val="90000"/>
              </a:lnSpc>
              <a:spcBef>
                <a:spcPts val="375"/>
              </a:spcBef>
              <a:spcAft>
                <a:spcPts val="0"/>
              </a:spcAft>
              <a:buClr>
                <a:schemeClr val="dk1"/>
              </a:buClr>
              <a:buSzPts val="1050"/>
              <a:buNone/>
              <a:defRPr sz="1050"/>
            </a:lvl2pPr>
            <a:lvl3pPr marL="1371600" lvl="2" indent="-228600" algn="l">
              <a:lnSpc>
                <a:spcPct val="90000"/>
              </a:lnSpc>
              <a:spcBef>
                <a:spcPts val="375"/>
              </a:spcBef>
              <a:spcAft>
                <a:spcPts val="0"/>
              </a:spcAft>
              <a:buClr>
                <a:schemeClr val="dk1"/>
              </a:buClr>
              <a:buSzPts val="900"/>
              <a:buNone/>
              <a:defRPr sz="900"/>
            </a:lvl3pPr>
            <a:lvl4pPr marL="1828800" lvl="3" indent="-228600" algn="l">
              <a:lnSpc>
                <a:spcPct val="90000"/>
              </a:lnSpc>
              <a:spcBef>
                <a:spcPts val="375"/>
              </a:spcBef>
              <a:spcAft>
                <a:spcPts val="0"/>
              </a:spcAft>
              <a:buClr>
                <a:schemeClr val="dk1"/>
              </a:buClr>
              <a:buSzPts val="750"/>
              <a:buNone/>
              <a:defRPr sz="750"/>
            </a:lvl4pPr>
            <a:lvl5pPr marL="2286000" lvl="4" indent="-228600" algn="l">
              <a:lnSpc>
                <a:spcPct val="90000"/>
              </a:lnSpc>
              <a:spcBef>
                <a:spcPts val="375"/>
              </a:spcBef>
              <a:spcAft>
                <a:spcPts val="0"/>
              </a:spcAft>
              <a:buClr>
                <a:schemeClr val="dk1"/>
              </a:buClr>
              <a:buSzPts val="750"/>
              <a:buNone/>
              <a:defRPr sz="750"/>
            </a:lvl5pPr>
            <a:lvl6pPr marL="2743200" lvl="5" indent="-228600" algn="l">
              <a:lnSpc>
                <a:spcPct val="90000"/>
              </a:lnSpc>
              <a:spcBef>
                <a:spcPts val="375"/>
              </a:spcBef>
              <a:spcAft>
                <a:spcPts val="0"/>
              </a:spcAft>
              <a:buClr>
                <a:schemeClr val="dk1"/>
              </a:buClr>
              <a:buSzPts val="750"/>
              <a:buNone/>
              <a:defRPr sz="750"/>
            </a:lvl6pPr>
            <a:lvl7pPr marL="3200400" lvl="6" indent="-228600" algn="l">
              <a:lnSpc>
                <a:spcPct val="90000"/>
              </a:lnSpc>
              <a:spcBef>
                <a:spcPts val="375"/>
              </a:spcBef>
              <a:spcAft>
                <a:spcPts val="0"/>
              </a:spcAft>
              <a:buClr>
                <a:schemeClr val="dk1"/>
              </a:buClr>
              <a:buSzPts val="750"/>
              <a:buNone/>
              <a:defRPr sz="750"/>
            </a:lvl7pPr>
            <a:lvl8pPr marL="3657600" lvl="7" indent="-228600" algn="l">
              <a:lnSpc>
                <a:spcPct val="90000"/>
              </a:lnSpc>
              <a:spcBef>
                <a:spcPts val="375"/>
              </a:spcBef>
              <a:spcAft>
                <a:spcPts val="0"/>
              </a:spcAft>
              <a:buClr>
                <a:schemeClr val="dk1"/>
              </a:buClr>
              <a:buSzPts val="750"/>
              <a:buNone/>
              <a:defRPr sz="750"/>
            </a:lvl8pPr>
            <a:lvl9pPr marL="4114800" lvl="8" indent="-228600" algn="l">
              <a:lnSpc>
                <a:spcPct val="90000"/>
              </a:lnSpc>
              <a:spcBef>
                <a:spcPts val="375"/>
              </a:spcBef>
              <a:spcAft>
                <a:spcPts val="0"/>
              </a:spcAft>
              <a:buClr>
                <a:schemeClr val="dk1"/>
              </a:buClr>
              <a:buSzPts val="750"/>
              <a:buNone/>
              <a:defRPr sz="750"/>
            </a:lvl9pPr>
          </a:lstStyle>
          <a:p>
            <a:endParaRPr/>
          </a:p>
        </p:txBody>
      </p:sp>
      <p:sp>
        <p:nvSpPr>
          <p:cNvPr id="63" name="Google Shape;63;p28"/>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p28"/>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5" name="Google Shape;65;p28"/>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9"/>
          <p:cNvSpPr txBox="1">
            <a:spLocks noGrp="1"/>
          </p:cNvSpPr>
          <p:nvPr>
            <p:ph type="title"/>
          </p:nvPr>
        </p:nvSpPr>
        <p:spPr>
          <a:xfrm>
            <a:off x="628650" y="273844"/>
            <a:ext cx="7886700" cy="994172"/>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3300"/>
              <a:buFont typeface="Calibri"/>
              <a:buNone/>
              <a:defRPr sz="33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 name="Google Shape;7;p19"/>
          <p:cNvSpPr txBox="1">
            <a:spLocks noGrp="1"/>
          </p:cNvSpPr>
          <p:nvPr>
            <p:ph type="body" idx="1"/>
          </p:nvPr>
        </p:nvSpPr>
        <p:spPr>
          <a:xfrm>
            <a:off x="628650" y="1369219"/>
            <a:ext cx="7886700" cy="3263504"/>
          </a:xfrm>
          <a:prstGeom prst="rect">
            <a:avLst/>
          </a:prstGeom>
          <a:noFill/>
          <a:ln>
            <a:noFill/>
          </a:ln>
        </p:spPr>
        <p:txBody>
          <a:bodyPr spcFirstLastPara="1" wrap="square" lIns="91425" tIns="45700" rIns="91425" bIns="45700" anchor="t" anchorCtr="0">
            <a:normAutofit/>
          </a:bodyPr>
          <a:lstStyle>
            <a:lvl1pPr marL="457200" marR="0" lvl="0" indent="-361950" algn="l" rtl="0">
              <a:lnSpc>
                <a:spcPct val="90000"/>
              </a:lnSpc>
              <a:spcBef>
                <a:spcPts val="75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8" name="Google Shape;8;p19"/>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9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19"/>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9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19"/>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
        <p:nvSpPr>
          <p:cNvPr id="11" name="Google Shape;11;p19" descr="Books"/>
          <p:cNvSpPr/>
          <p:nvPr/>
        </p:nvSpPr>
        <p:spPr>
          <a:xfrm>
            <a:off x="79022" y="123637"/>
            <a:ext cx="1151400" cy="1215600"/>
          </a:xfrm>
          <a:prstGeom prst="rect">
            <a:avLst/>
          </a:prstGeom>
          <a:blipFill rotWithShape="1">
            <a:blip r:embed="rId14">
              <a:alphaModFix/>
            </a:blip>
            <a:stretch>
              <a:fillRect/>
            </a:stretch>
          </a:blip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hyperlink" Target="https://raovnv.github.io/BiostatLiteracyProject" TargetMode="External"/><Relationship Id="rId2" Type="http://schemas.openxmlformats.org/officeDocument/2006/relationships/notesSlide" Target="../notesSlides/notesSlide39.xml"/><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hyperlink" Target="http://pollev.com/vimalrao182"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8"/>
        <p:cNvGrpSpPr/>
        <p:nvPr/>
      </p:nvGrpSpPr>
      <p:grpSpPr>
        <a:xfrm>
          <a:off x="0" y="0"/>
          <a:ext cx="0" cy="0"/>
          <a:chOff x="0" y="0"/>
          <a:chExt cx="0" cy="0"/>
        </a:xfrm>
      </p:grpSpPr>
      <p:sp>
        <p:nvSpPr>
          <p:cNvPr id="89" name="Google Shape;89;p2"/>
          <p:cNvSpPr/>
          <p:nvPr/>
        </p:nvSpPr>
        <p:spPr>
          <a:xfrm>
            <a:off x="0" y="0"/>
            <a:ext cx="9144000" cy="51435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90" name="Google Shape;90;p2"/>
          <p:cNvSpPr/>
          <p:nvPr/>
        </p:nvSpPr>
        <p:spPr>
          <a:xfrm flipH="1">
            <a:off x="0" y="0"/>
            <a:ext cx="9143998" cy="5143500"/>
          </a:xfrm>
          <a:prstGeom prst="rect">
            <a:avLst/>
          </a:prstGeom>
          <a:gradFill>
            <a:gsLst>
              <a:gs pos="0">
                <a:srgbClr val="0E4D3B"/>
              </a:gs>
              <a:gs pos="100000">
                <a:srgbClr val="000000"/>
              </a:gs>
            </a:gsLst>
            <a:lin ang="13800001"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91" name="Google Shape;91;p2"/>
          <p:cNvSpPr/>
          <p:nvPr/>
        </p:nvSpPr>
        <p:spPr>
          <a:xfrm rot="10800000">
            <a:off x="0" y="-3"/>
            <a:ext cx="9144000" cy="4801935"/>
          </a:xfrm>
          <a:prstGeom prst="rect">
            <a:avLst/>
          </a:prstGeom>
          <a:gradFill>
            <a:gsLst>
              <a:gs pos="0">
                <a:srgbClr val="157359">
                  <a:alpha val="56470"/>
                </a:srgbClr>
              </a:gs>
              <a:gs pos="1000">
                <a:srgbClr val="157359">
                  <a:alpha val="56470"/>
                </a:srgbClr>
              </a:gs>
              <a:gs pos="100000">
                <a:srgbClr val="000000"/>
              </a:gs>
            </a:gsLst>
            <a:lin ang="150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92" name="Google Shape;92;p2"/>
          <p:cNvSpPr/>
          <p:nvPr/>
        </p:nvSpPr>
        <p:spPr>
          <a:xfrm rot="5400000" flipH="1">
            <a:off x="1997291" y="-1990442"/>
            <a:ext cx="5143501" cy="9124385"/>
          </a:xfrm>
          <a:prstGeom prst="rect">
            <a:avLst/>
          </a:prstGeom>
          <a:gradFill>
            <a:gsLst>
              <a:gs pos="0">
                <a:srgbClr val="0E4D3B">
                  <a:alpha val="0"/>
                </a:srgbClr>
              </a:gs>
              <a:gs pos="13000">
                <a:srgbClr val="0E4D3B">
                  <a:alpha val="0"/>
                </a:srgbClr>
              </a:gs>
              <a:gs pos="99000">
                <a:srgbClr val="000000">
                  <a:alpha val="25490"/>
                </a:srgbClr>
              </a:gs>
              <a:gs pos="100000">
                <a:srgbClr val="000000">
                  <a:alpha val="25490"/>
                </a:srgbClr>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93" name="Google Shape;93;p2"/>
          <p:cNvSpPr/>
          <p:nvPr/>
        </p:nvSpPr>
        <p:spPr>
          <a:xfrm flipH="1">
            <a:off x="4571072" y="0"/>
            <a:ext cx="4572001" cy="5143500"/>
          </a:xfrm>
          <a:prstGeom prst="rect">
            <a:avLst/>
          </a:prstGeom>
          <a:gradFill>
            <a:gsLst>
              <a:gs pos="0">
                <a:srgbClr val="0E4D3B">
                  <a:alpha val="0"/>
                </a:srgbClr>
              </a:gs>
              <a:gs pos="13000">
                <a:srgbClr val="0E4D3B">
                  <a:alpha val="0"/>
                </a:srgbClr>
              </a:gs>
              <a:gs pos="99000">
                <a:srgbClr val="157359">
                  <a:alpha val="47450"/>
                </a:srgbClr>
              </a:gs>
              <a:gs pos="100000">
                <a:srgbClr val="157359">
                  <a:alpha val="47450"/>
                </a:srgbClr>
              </a:gs>
            </a:gsLst>
            <a:lin ang="60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94" name="Google Shape;94;p2"/>
          <p:cNvSpPr/>
          <p:nvPr/>
        </p:nvSpPr>
        <p:spPr>
          <a:xfrm flipH="1">
            <a:off x="-3" y="-2"/>
            <a:ext cx="9137153" cy="5153941"/>
          </a:xfrm>
          <a:prstGeom prst="rect">
            <a:avLst/>
          </a:prstGeom>
          <a:gradFill>
            <a:gsLst>
              <a:gs pos="0">
                <a:srgbClr val="000000">
                  <a:alpha val="32549"/>
                </a:srgbClr>
              </a:gs>
              <a:gs pos="13000">
                <a:srgbClr val="000000">
                  <a:alpha val="32549"/>
                </a:srgbClr>
              </a:gs>
              <a:gs pos="99000">
                <a:srgbClr val="157359">
                  <a:alpha val="0"/>
                </a:srgbClr>
              </a:gs>
              <a:gs pos="100000">
                <a:srgbClr val="157359">
                  <a:alpha val="0"/>
                </a:srgbClr>
              </a:gs>
            </a:gsLst>
            <a:lin ang="48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95" name="Google Shape;95;p2"/>
          <p:cNvSpPr/>
          <p:nvPr/>
        </p:nvSpPr>
        <p:spPr>
          <a:xfrm>
            <a:off x="740784" y="3036"/>
            <a:ext cx="7662432" cy="3546780"/>
          </a:xfrm>
          <a:custGeom>
            <a:avLst/>
            <a:gdLst/>
            <a:ahLst/>
            <a:cxnLst/>
            <a:rect l="l" t="t" r="r" b="b"/>
            <a:pathLst>
              <a:path w="10216576" h="4729040" extrusionOk="0">
                <a:moveTo>
                  <a:pt x="0" y="0"/>
                </a:moveTo>
                <a:lnTo>
                  <a:pt x="10216576" y="0"/>
                </a:lnTo>
                <a:lnTo>
                  <a:pt x="10210268" y="124944"/>
                </a:lnTo>
                <a:cubicBezTo>
                  <a:pt x="9947637" y="2710997"/>
                  <a:pt x="7763635" y="4729040"/>
                  <a:pt x="5108288" y="4729040"/>
                </a:cubicBezTo>
                <a:cubicBezTo>
                  <a:pt x="2452942" y="4729040"/>
                  <a:pt x="268937" y="2710997"/>
                  <a:pt x="6309" y="124944"/>
                </a:cubicBezTo>
                <a:close/>
              </a:path>
            </a:pathLst>
          </a:custGeom>
          <a:gradFill>
            <a:gsLst>
              <a:gs pos="0">
                <a:srgbClr val="0E4D3B">
                  <a:alpha val="1568"/>
                </a:srgbClr>
              </a:gs>
              <a:gs pos="7000">
                <a:srgbClr val="0E4D3B">
                  <a:alpha val="1568"/>
                </a:srgbClr>
              </a:gs>
              <a:gs pos="99000">
                <a:srgbClr val="1D9A78">
                  <a:alpha val="21568"/>
                </a:srgbClr>
              </a:gs>
              <a:gs pos="100000">
                <a:srgbClr val="1D9A78">
                  <a:alpha val="21568"/>
                </a:srgbClr>
              </a:gs>
            </a:gsLst>
            <a:lin ang="102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96" name="Google Shape;96;p2"/>
          <p:cNvSpPr txBox="1">
            <a:spLocks noGrp="1"/>
          </p:cNvSpPr>
          <p:nvPr>
            <p:ph type="title"/>
          </p:nvPr>
        </p:nvSpPr>
        <p:spPr>
          <a:xfrm>
            <a:off x="457200" y="435757"/>
            <a:ext cx="8189700" cy="2310900"/>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90000"/>
              </a:lnSpc>
              <a:spcBef>
                <a:spcPts val="0"/>
              </a:spcBef>
              <a:spcAft>
                <a:spcPts val="0"/>
              </a:spcAft>
              <a:buClr>
                <a:srgbClr val="FFC000"/>
              </a:buClr>
              <a:buSzPct val="100000"/>
              <a:buFont typeface="Calibri"/>
              <a:buNone/>
            </a:pPr>
            <a:r>
              <a:rPr lang="en" sz="6000" b="1">
                <a:solidFill>
                  <a:srgbClr val="FFC000"/>
                </a:solidFill>
                <a:latin typeface="Calibri"/>
                <a:ea typeface="Calibri"/>
                <a:cs typeface="Calibri"/>
                <a:sym typeface="Calibri"/>
              </a:rPr>
              <a:t>BIOSTATISTICAL LITERACY</a:t>
            </a:r>
            <a:r>
              <a:rPr lang="en" sz="6400" b="1">
                <a:solidFill>
                  <a:srgbClr val="FFC000"/>
                </a:solidFill>
                <a:latin typeface="Calibri"/>
                <a:ea typeface="Calibri"/>
                <a:cs typeface="Calibri"/>
                <a:sym typeface="Calibri"/>
              </a:rPr>
              <a:t>: </a:t>
            </a:r>
            <a:br>
              <a:rPr lang="en" sz="4800">
                <a:solidFill>
                  <a:srgbClr val="FFC000"/>
                </a:solidFill>
                <a:latin typeface="Calibri"/>
                <a:ea typeface="Calibri"/>
                <a:cs typeface="Calibri"/>
                <a:sym typeface="Calibri"/>
              </a:rPr>
            </a:br>
            <a:r>
              <a:rPr lang="en" sz="4400">
                <a:solidFill>
                  <a:srgbClr val="FFFFFF"/>
                </a:solidFill>
                <a:latin typeface="Calibri"/>
                <a:ea typeface="Calibri"/>
                <a:cs typeface="Calibri"/>
                <a:sym typeface="Calibri"/>
              </a:rPr>
              <a:t>What is it, and how can we teach it?</a:t>
            </a:r>
            <a:endParaRPr sz="4400">
              <a:solidFill>
                <a:srgbClr val="FFFFFF"/>
              </a:solidFill>
              <a:latin typeface="Calibri"/>
              <a:ea typeface="Calibri"/>
              <a:cs typeface="Calibri"/>
              <a:sym typeface="Calibri"/>
            </a:endParaRPr>
          </a:p>
        </p:txBody>
      </p:sp>
      <p:sp>
        <p:nvSpPr>
          <p:cNvPr id="97" name="Google Shape;97;p2"/>
          <p:cNvSpPr txBox="1"/>
          <p:nvPr/>
        </p:nvSpPr>
        <p:spPr>
          <a:xfrm>
            <a:off x="615918" y="2571750"/>
            <a:ext cx="1478368" cy="558701"/>
          </a:xfrm>
          <a:prstGeom prst="rect">
            <a:avLst/>
          </a:prstGeom>
          <a:noFill/>
          <a:ln>
            <a:noFill/>
          </a:ln>
        </p:spPr>
        <p:txBody>
          <a:bodyPr spcFirstLastPara="1" wrap="square" lIns="91425" tIns="91425" rIns="91425" bIns="91425" anchor="b" anchorCtr="0">
            <a:noAutofit/>
          </a:bodyPr>
          <a:lstStyle/>
          <a:p>
            <a:pPr marL="0" marR="0" lvl="0" indent="0" algn="l" rtl="0">
              <a:lnSpc>
                <a:spcPct val="90000"/>
              </a:lnSpc>
              <a:spcBef>
                <a:spcPts val="0"/>
              </a:spcBef>
              <a:spcAft>
                <a:spcPts val="600"/>
              </a:spcAft>
              <a:buClr>
                <a:srgbClr val="FFFFFF"/>
              </a:buClr>
              <a:buSzPts val="2000"/>
              <a:buFont typeface="Arial"/>
              <a:buNone/>
            </a:pPr>
            <a:r>
              <a:rPr lang="en" sz="2000" b="0" i="0" u="none" strike="noStrike" cap="none">
                <a:solidFill>
                  <a:srgbClr val="FFFFFF"/>
                </a:solidFill>
                <a:latin typeface="Calibri"/>
                <a:ea typeface="Calibri"/>
                <a:cs typeface="Calibri"/>
                <a:sym typeface="Calibri"/>
              </a:rPr>
              <a:t>Featuring: </a:t>
            </a:r>
            <a:endParaRPr sz="1400" b="0" i="0" u="none" strike="noStrike" cap="none">
              <a:solidFill>
                <a:srgbClr val="000000"/>
              </a:solidFill>
              <a:latin typeface="Arial"/>
              <a:ea typeface="Arial"/>
              <a:cs typeface="Arial"/>
              <a:sym typeface="Arial"/>
            </a:endParaRPr>
          </a:p>
        </p:txBody>
      </p:sp>
      <p:sp>
        <p:nvSpPr>
          <p:cNvPr id="98" name="Google Shape;98;p2"/>
          <p:cNvSpPr/>
          <p:nvPr/>
        </p:nvSpPr>
        <p:spPr>
          <a:xfrm flipH="1">
            <a:off x="740782" y="3234458"/>
            <a:ext cx="1895700" cy="790500"/>
          </a:xfrm>
          <a:prstGeom prst="round2DiagRect">
            <a:avLst>
              <a:gd name="adj1" fmla="val 16667"/>
              <a:gd name="adj2" fmla="val 0"/>
            </a:avLst>
          </a:prstGeom>
          <a:solidFill>
            <a:schemeClr val="lt1"/>
          </a:solid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 sz="1800" b="0" i="0" u="none" strike="noStrike" cap="none">
                <a:solidFill>
                  <a:schemeClr val="dk1"/>
                </a:solidFill>
                <a:latin typeface="Calibri"/>
                <a:ea typeface="Calibri"/>
                <a:cs typeface="Calibri"/>
                <a:sym typeface="Calibri"/>
              </a:rPr>
              <a:t>Michael Jiroutek</a:t>
            </a:r>
            <a:endParaRPr sz="1800" b="0" i="0" u="none" strike="noStrike" cap="none">
              <a:solidFill>
                <a:schemeClr val="dk1"/>
              </a:solidFill>
              <a:latin typeface="Calibri"/>
              <a:ea typeface="Calibri"/>
              <a:cs typeface="Calibri"/>
              <a:sym typeface="Calibri"/>
            </a:endParaRPr>
          </a:p>
        </p:txBody>
      </p:sp>
      <p:sp>
        <p:nvSpPr>
          <p:cNvPr id="99" name="Google Shape;99;p2"/>
          <p:cNvSpPr/>
          <p:nvPr/>
        </p:nvSpPr>
        <p:spPr>
          <a:xfrm>
            <a:off x="3479792" y="3192037"/>
            <a:ext cx="1895700" cy="790500"/>
          </a:xfrm>
          <a:prstGeom prst="round2DiagRect">
            <a:avLst>
              <a:gd name="adj1" fmla="val 16667"/>
              <a:gd name="adj2" fmla="val 0"/>
            </a:avLst>
          </a:prstGeom>
          <a:solidFill>
            <a:srgbClr val="FFC000"/>
          </a:solid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 sz="1800" b="0" i="0" u="none" strike="noStrike" cap="none">
                <a:solidFill>
                  <a:schemeClr val="dk1"/>
                </a:solidFill>
                <a:latin typeface="Calibri"/>
                <a:ea typeface="Calibri"/>
                <a:cs typeface="Calibri"/>
                <a:sym typeface="Calibri"/>
              </a:rPr>
              <a:t>Laura</a:t>
            </a:r>
            <a:r>
              <a:rPr lang="en" sz="1400" b="0" i="0" u="none" strike="noStrike" cap="none">
                <a:solidFill>
                  <a:srgbClr val="000000"/>
                </a:solidFill>
                <a:latin typeface="Arial"/>
                <a:ea typeface="Arial"/>
                <a:cs typeface="Arial"/>
                <a:sym typeface="Arial"/>
              </a:rPr>
              <a:t> </a:t>
            </a:r>
            <a:r>
              <a:rPr lang="en" sz="1800" b="0" i="0" u="none" strike="noStrike" cap="none">
                <a:solidFill>
                  <a:schemeClr val="dk1"/>
                </a:solidFill>
                <a:latin typeface="Calibri"/>
                <a:ea typeface="Calibri"/>
                <a:cs typeface="Calibri"/>
                <a:sym typeface="Calibri"/>
              </a:rPr>
              <a:t>Le</a:t>
            </a:r>
            <a:endParaRPr sz="1400" b="0" i="0" u="none" strike="noStrike" cap="none">
              <a:solidFill>
                <a:srgbClr val="000000"/>
              </a:solidFill>
              <a:latin typeface="Arial"/>
              <a:ea typeface="Arial"/>
              <a:cs typeface="Arial"/>
              <a:sym typeface="Arial"/>
            </a:endParaRPr>
          </a:p>
        </p:txBody>
      </p:sp>
      <p:sp>
        <p:nvSpPr>
          <p:cNvPr id="100" name="Google Shape;100;p2"/>
          <p:cNvSpPr/>
          <p:nvPr/>
        </p:nvSpPr>
        <p:spPr>
          <a:xfrm flipH="1">
            <a:off x="6300449" y="3192037"/>
            <a:ext cx="1895700" cy="790500"/>
          </a:xfrm>
          <a:prstGeom prst="round2DiagRect">
            <a:avLst>
              <a:gd name="adj1" fmla="val 16667"/>
              <a:gd name="adj2" fmla="val 0"/>
            </a:avLst>
          </a:prstGeom>
          <a:solidFill>
            <a:schemeClr val="lt1"/>
          </a:solid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 sz="1800" b="0" i="0" u="none" strike="noStrike" cap="none">
                <a:solidFill>
                  <a:srgbClr val="000000"/>
                </a:solidFill>
                <a:latin typeface="Calibri"/>
                <a:ea typeface="Calibri"/>
                <a:cs typeface="Calibri"/>
                <a:sym typeface="Calibri"/>
              </a:rPr>
              <a:t>V.N. Vimal</a:t>
            </a:r>
            <a:r>
              <a:rPr lang="en" sz="1400" b="0" i="0" u="none" strike="noStrike" cap="none">
                <a:solidFill>
                  <a:srgbClr val="000000"/>
                </a:solidFill>
                <a:latin typeface="Arial"/>
                <a:ea typeface="Arial"/>
                <a:cs typeface="Arial"/>
                <a:sym typeface="Arial"/>
              </a:rPr>
              <a:t> </a:t>
            </a:r>
            <a:r>
              <a:rPr lang="en" sz="1800" b="0" i="0" u="none" strike="noStrike" cap="none">
                <a:solidFill>
                  <a:srgbClr val="000000"/>
                </a:solidFill>
                <a:latin typeface="Calibri"/>
                <a:ea typeface="Calibri"/>
                <a:cs typeface="Calibri"/>
                <a:sym typeface="Calibri"/>
              </a:rPr>
              <a:t>Rao</a:t>
            </a:r>
            <a:endParaRPr sz="1400" b="0" i="0" u="none" strike="noStrike" cap="none">
              <a:solidFill>
                <a:srgbClr val="000000"/>
              </a:solidFill>
              <a:latin typeface="Arial"/>
              <a:ea typeface="Arial"/>
              <a:cs typeface="Arial"/>
              <a:sym typeface="Arial"/>
            </a:endParaRPr>
          </a:p>
        </p:txBody>
      </p:sp>
      <p:sp>
        <p:nvSpPr>
          <p:cNvPr id="101" name="Google Shape;101;p2"/>
          <p:cNvSpPr txBox="1"/>
          <p:nvPr/>
        </p:nvSpPr>
        <p:spPr>
          <a:xfrm>
            <a:off x="6849" y="4801933"/>
            <a:ext cx="4557373" cy="36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 sz="1800" b="0" i="0" u="none" strike="noStrike" cap="none">
                <a:solidFill>
                  <a:schemeClr val="lt1"/>
                </a:solidFill>
                <a:latin typeface="Calibri"/>
                <a:ea typeface="Calibri"/>
                <a:cs typeface="Calibri"/>
                <a:sym typeface="Calibri"/>
              </a:rPr>
              <a:t>RSS Teaching Statistics Seminar Jan. 24, 2024</a:t>
            </a:r>
            <a:endParaRPr sz="1400" b="0" i="0" u="none" strike="noStrike" cap="none">
              <a:solidFill>
                <a:srgbClr val="000000"/>
              </a:solidFill>
              <a:latin typeface="Arial"/>
              <a:ea typeface="Arial"/>
              <a:cs typeface="Arial"/>
              <a:sym typeface="Arial"/>
            </a:endParaRPr>
          </a:p>
        </p:txBody>
      </p:sp>
      <p:sp>
        <p:nvSpPr>
          <p:cNvPr id="102" name="Google Shape;102;p2"/>
          <p:cNvSpPr txBox="1"/>
          <p:nvPr/>
        </p:nvSpPr>
        <p:spPr>
          <a:xfrm>
            <a:off x="473723" y="4117023"/>
            <a:ext cx="8189700" cy="672969"/>
          </a:xfrm>
          <a:prstGeom prst="rect">
            <a:avLst/>
          </a:prstGeom>
          <a:noFill/>
          <a:ln>
            <a:noFill/>
          </a:ln>
        </p:spPr>
        <p:txBody>
          <a:bodyPr spcFirstLastPara="1" wrap="square" lIns="91425" tIns="45700" rIns="91425" bIns="45700" anchor="ctr" anchorCtr="0">
            <a:normAutofit fontScale="90000"/>
          </a:bodyPr>
          <a:lstStyle/>
          <a:p>
            <a:pPr marL="0" marR="0" lvl="0" indent="0" algn="ctr" rtl="0">
              <a:lnSpc>
                <a:spcPct val="90000"/>
              </a:lnSpc>
              <a:spcBef>
                <a:spcPts val="0"/>
              </a:spcBef>
              <a:spcAft>
                <a:spcPts val="0"/>
              </a:spcAft>
              <a:buClr>
                <a:srgbClr val="FFC000"/>
              </a:buClr>
              <a:buSzPct val="100000"/>
              <a:buFont typeface="Calibri"/>
              <a:buNone/>
            </a:pPr>
            <a:r>
              <a:rPr lang="en" sz="2600" b="1" i="0" u="none" strike="noStrike" cap="none">
                <a:solidFill>
                  <a:schemeClr val="lt1"/>
                </a:solidFill>
                <a:latin typeface="Calibri"/>
                <a:ea typeface="Calibri"/>
                <a:cs typeface="Calibri"/>
                <a:sym typeface="Calibri"/>
              </a:rPr>
              <a:t>In collaboration with: </a:t>
            </a:r>
            <a:r>
              <a:rPr lang="en" sz="2600" b="0" i="0" u="none" strike="noStrike" cap="none">
                <a:solidFill>
                  <a:schemeClr val="lt1"/>
                </a:solidFill>
                <a:latin typeface="Calibri"/>
                <a:ea typeface="Calibri"/>
                <a:cs typeface="Calibri"/>
                <a:sym typeface="Calibri"/>
              </a:rPr>
              <a:t>Steve Foti (UFL) and Ann Brearley (UMN)</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g242a68b9ce5_0_451"/>
          <p:cNvSpPr txBox="1">
            <a:spLocks noGrp="1"/>
          </p:cNvSpPr>
          <p:nvPr>
            <p:ph type="title"/>
          </p:nvPr>
        </p:nvSpPr>
        <p:spPr>
          <a:xfrm>
            <a:off x="1514800" y="445025"/>
            <a:ext cx="7317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90000"/>
              </a:lnSpc>
              <a:spcBef>
                <a:spcPts val="0"/>
              </a:spcBef>
              <a:spcAft>
                <a:spcPts val="0"/>
              </a:spcAft>
              <a:buClr>
                <a:schemeClr val="dk1"/>
              </a:buClr>
              <a:buSzPct val="94276"/>
              <a:buFont typeface="Calibri"/>
              <a:buNone/>
            </a:pPr>
            <a:r>
              <a:rPr lang="en" b="1">
                <a:latin typeface="Calibri"/>
                <a:ea typeface="Calibri"/>
                <a:cs typeface="Calibri"/>
                <a:sym typeface="Calibri"/>
              </a:rPr>
              <a:t>Identifying the Gaps</a:t>
            </a:r>
            <a:endParaRPr b="1">
              <a:latin typeface="Calibri"/>
              <a:ea typeface="Calibri"/>
              <a:cs typeface="Calibri"/>
              <a:sym typeface="Calibri"/>
            </a:endParaRPr>
          </a:p>
        </p:txBody>
      </p:sp>
      <p:sp>
        <p:nvSpPr>
          <p:cNvPr id="268" name="Google Shape;268;g242a68b9ce5_0_451"/>
          <p:cNvSpPr txBox="1">
            <a:spLocks noGrp="1"/>
          </p:cNvSpPr>
          <p:nvPr>
            <p:ph type="body" idx="1"/>
          </p:nvPr>
        </p:nvSpPr>
        <p:spPr>
          <a:xfrm>
            <a:off x="311700" y="1305050"/>
            <a:ext cx="6578400" cy="3838200"/>
          </a:xfrm>
          <a:prstGeom prst="rect">
            <a:avLst/>
          </a:prstGeom>
          <a:noFill/>
          <a:ln>
            <a:noFill/>
          </a:ln>
        </p:spPr>
        <p:txBody>
          <a:bodyPr spcFirstLastPara="1" wrap="square" lIns="91425" tIns="91425" rIns="91425" bIns="91425" anchor="t" anchorCtr="0">
            <a:normAutofit/>
          </a:bodyPr>
          <a:lstStyle/>
          <a:p>
            <a:pPr marL="0" lvl="0" indent="0" algn="l" rtl="0">
              <a:lnSpc>
                <a:spcPct val="90000"/>
              </a:lnSpc>
              <a:spcBef>
                <a:spcPts val="0"/>
              </a:spcBef>
              <a:spcAft>
                <a:spcPts val="0"/>
              </a:spcAft>
              <a:buClr>
                <a:schemeClr val="dk1"/>
              </a:buClr>
              <a:buSzPts val="1800"/>
              <a:buNone/>
            </a:pPr>
            <a:r>
              <a:rPr lang="en" sz="2400" b="1"/>
              <a:t>What’s missing? </a:t>
            </a:r>
            <a:endParaRPr sz="2400" b="1"/>
          </a:p>
          <a:p>
            <a:pPr marL="0" lvl="0" indent="0" algn="l" rtl="0">
              <a:lnSpc>
                <a:spcPct val="90000"/>
              </a:lnSpc>
              <a:spcBef>
                <a:spcPts val="0"/>
              </a:spcBef>
              <a:spcAft>
                <a:spcPts val="0"/>
              </a:spcAft>
              <a:buClr>
                <a:schemeClr val="dk1"/>
              </a:buClr>
              <a:buSzPts val="1800"/>
              <a:buNone/>
            </a:pPr>
            <a:endParaRPr sz="2400" b="1"/>
          </a:p>
          <a:p>
            <a:pPr marL="0" lvl="0" indent="0" algn="l" rtl="0">
              <a:lnSpc>
                <a:spcPct val="90000"/>
              </a:lnSpc>
              <a:spcBef>
                <a:spcPts val="0"/>
              </a:spcBef>
              <a:spcAft>
                <a:spcPts val="0"/>
              </a:spcAft>
              <a:buSzPts val="1800"/>
              <a:buNone/>
            </a:pPr>
            <a:endParaRPr/>
          </a:p>
          <a:p>
            <a:pPr marL="0" lvl="0" indent="0" algn="l" rtl="0">
              <a:lnSpc>
                <a:spcPct val="90000"/>
              </a:lnSpc>
              <a:spcBef>
                <a:spcPts val="0"/>
              </a:spcBef>
              <a:spcAft>
                <a:spcPts val="0"/>
              </a:spcAft>
              <a:buClr>
                <a:schemeClr val="dk1"/>
              </a:buClr>
              <a:buSzPts val="1800"/>
              <a:buNone/>
            </a:pPr>
            <a:endParaRPr sz="2500" b="1"/>
          </a:p>
          <a:p>
            <a:pPr marL="457200" lvl="0" indent="0" algn="l" rtl="0">
              <a:lnSpc>
                <a:spcPct val="90000"/>
              </a:lnSpc>
              <a:spcBef>
                <a:spcPts val="0"/>
              </a:spcBef>
              <a:spcAft>
                <a:spcPts val="0"/>
              </a:spcAft>
              <a:buSzPts val="1800"/>
              <a:buNone/>
            </a:pPr>
            <a:endParaRPr b="1"/>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g242a68b9ce5_0_539"/>
          <p:cNvSpPr txBox="1">
            <a:spLocks noGrp="1"/>
          </p:cNvSpPr>
          <p:nvPr>
            <p:ph type="title"/>
          </p:nvPr>
        </p:nvSpPr>
        <p:spPr>
          <a:xfrm>
            <a:off x="1514800" y="445025"/>
            <a:ext cx="7317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90000"/>
              </a:lnSpc>
              <a:spcBef>
                <a:spcPts val="0"/>
              </a:spcBef>
              <a:spcAft>
                <a:spcPts val="0"/>
              </a:spcAft>
              <a:buClr>
                <a:schemeClr val="dk1"/>
              </a:buClr>
              <a:buSzPct val="94276"/>
              <a:buFont typeface="Calibri"/>
              <a:buNone/>
            </a:pPr>
            <a:r>
              <a:rPr lang="en" b="1">
                <a:latin typeface="Calibri"/>
                <a:ea typeface="Calibri"/>
                <a:cs typeface="Calibri"/>
                <a:sym typeface="Calibri"/>
              </a:rPr>
              <a:t>Identifying the Gaps</a:t>
            </a:r>
            <a:endParaRPr b="1">
              <a:latin typeface="Calibri"/>
              <a:ea typeface="Calibri"/>
              <a:cs typeface="Calibri"/>
              <a:sym typeface="Calibri"/>
            </a:endParaRPr>
          </a:p>
        </p:txBody>
      </p:sp>
      <p:sp>
        <p:nvSpPr>
          <p:cNvPr id="274" name="Google Shape;274;g242a68b9ce5_0_539"/>
          <p:cNvSpPr txBox="1">
            <a:spLocks noGrp="1"/>
          </p:cNvSpPr>
          <p:nvPr>
            <p:ph type="body" idx="1"/>
          </p:nvPr>
        </p:nvSpPr>
        <p:spPr>
          <a:xfrm>
            <a:off x="311700" y="1305050"/>
            <a:ext cx="6578400" cy="3838200"/>
          </a:xfrm>
          <a:prstGeom prst="rect">
            <a:avLst/>
          </a:prstGeom>
          <a:noFill/>
          <a:ln>
            <a:noFill/>
          </a:ln>
        </p:spPr>
        <p:txBody>
          <a:bodyPr spcFirstLastPara="1" wrap="square" lIns="91425" tIns="91425" rIns="91425" bIns="91425" anchor="t" anchorCtr="0">
            <a:normAutofit/>
          </a:bodyPr>
          <a:lstStyle/>
          <a:p>
            <a:pPr marL="0" lvl="0" indent="0" algn="l" rtl="0">
              <a:lnSpc>
                <a:spcPct val="90000"/>
              </a:lnSpc>
              <a:spcBef>
                <a:spcPts val="0"/>
              </a:spcBef>
              <a:spcAft>
                <a:spcPts val="0"/>
              </a:spcAft>
              <a:buClr>
                <a:schemeClr val="dk1"/>
              </a:buClr>
              <a:buSzPts val="1800"/>
              <a:buNone/>
            </a:pPr>
            <a:r>
              <a:rPr lang="en" sz="2400" b="1"/>
              <a:t>What’s missing? </a:t>
            </a:r>
            <a:endParaRPr sz="2400" b="1"/>
          </a:p>
          <a:p>
            <a:pPr marL="0" lvl="0" indent="0" algn="l" rtl="0">
              <a:lnSpc>
                <a:spcPct val="90000"/>
              </a:lnSpc>
              <a:spcBef>
                <a:spcPts val="0"/>
              </a:spcBef>
              <a:spcAft>
                <a:spcPts val="0"/>
              </a:spcAft>
              <a:buClr>
                <a:schemeClr val="dk1"/>
              </a:buClr>
              <a:buSzPts val="1800"/>
              <a:buNone/>
            </a:pPr>
            <a:endParaRPr sz="2400" b="1"/>
          </a:p>
          <a:p>
            <a:pPr marL="342900" lvl="0" indent="-342900" algn="l" rtl="0">
              <a:lnSpc>
                <a:spcPct val="90000"/>
              </a:lnSpc>
              <a:spcBef>
                <a:spcPts val="0"/>
              </a:spcBef>
              <a:spcAft>
                <a:spcPts val="0"/>
              </a:spcAft>
              <a:buClr>
                <a:schemeClr val="dk1"/>
              </a:buClr>
              <a:buSzPts val="1800"/>
              <a:buChar char="●"/>
            </a:pPr>
            <a:r>
              <a:rPr lang="en" sz="2400"/>
              <a:t>Necessary skills, knowledge, and ability for </a:t>
            </a:r>
            <a:r>
              <a:rPr lang="en" sz="2400" b="1"/>
              <a:t>graduate</a:t>
            </a:r>
            <a:r>
              <a:rPr lang="en" sz="2400"/>
              <a:t> students who will be </a:t>
            </a:r>
            <a:r>
              <a:rPr lang="en" sz="2400" b="1"/>
              <a:t>data consumers</a:t>
            </a:r>
            <a:endParaRPr b="1"/>
          </a:p>
          <a:p>
            <a:pPr marL="0" lvl="0" indent="0" algn="l" rtl="0">
              <a:lnSpc>
                <a:spcPct val="90000"/>
              </a:lnSpc>
              <a:spcBef>
                <a:spcPts val="0"/>
              </a:spcBef>
              <a:spcAft>
                <a:spcPts val="0"/>
              </a:spcAft>
              <a:buSzPts val="1800"/>
              <a:buNone/>
            </a:pPr>
            <a:endParaRPr/>
          </a:p>
          <a:p>
            <a:pPr marL="0" lvl="0" indent="0" algn="l" rtl="0">
              <a:lnSpc>
                <a:spcPct val="90000"/>
              </a:lnSpc>
              <a:spcBef>
                <a:spcPts val="0"/>
              </a:spcBef>
              <a:spcAft>
                <a:spcPts val="0"/>
              </a:spcAft>
              <a:buClr>
                <a:schemeClr val="dk1"/>
              </a:buClr>
              <a:buSzPts val="1800"/>
              <a:buNone/>
            </a:pPr>
            <a:endParaRPr sz="2500" b="1"/>
          </a:p>
          <a:p>
            <a:pPr marL="457200" lvl="0" indent="0" algn="l" rtl="0">
              <a:lnSpc>
                <a:spcPct val="90000"/>
              </a:lnSpc>
              <a:spcBef>
                <a:spcPts val="0"/>
              </a:spcBef>
              <a:spcAft>
                <a:spcPts val="0"/>
              </a:spcAft>
              <a:buSzPts val="1800"/>
              <a:buNone/>
            </a:pPr>
            <a:endParaRPr b="1"/>
          </a:p>
        </p:txBody>
      </p:sp>
      <p:pic>
        <p:nvPicPr>
          <p:cNvPr id="275" name="Google Shape;275;g242a68b9ce5_0_539"/>
          <p:cNvPicPr preferRelativeResize="0"/>
          <p:nvPr/>
        </p:nvPicPr>
        <p:blipFill rotWithShape="1">
          <a:blip r:embed="rId3">
            <a:alphaModFix/>
          </a:blip>
          <a:srcRect/>
          <a:stretch/>
        </p:blipFill>
        <p:spPr>
          <a:xfrm>
            <a:off x="6689275" y="1305050"/>
            <a:ext cx="2143125" cy="2143125"/>
          </a:xfrm>
          <a:prstGeom prst="rect">
            <a:avLst/>
          </a:prstGeom>
          <a:noFill/>
          <a:ln>
            <a:noFill/>
          </a:ln>
        </p:spPr>
      </p:pic>
      <p:cxnSp>
        <p:nvCxnSpPr>
          <p:cNvPr id="276" name="Google Shape;276;g242a68b9ce5_0_539"/>
          <p:cNvCxnSpPr/>
          <p:nvPr/>
        </p:nvCxnSpPr>
        <p:spPr>
          <a:xfrm>
            <a:off x="7791725" y="3120975"/>
            <a:ext cx="669600" cy="0"/>
          </a:xfrm>
          <a:prstGeom prst="straightConnector1">
            <a:avLst/>
          </a:prstGeom>
          <a:noFill/>
          <a:ln w="28575" cap="flat" cmpd="sng">
            <a:solidFill>
              <a:srgbClr val="7A0019"/>
            </a:solidFill>
            <a:prstDash val="solid"/>
            <a:round/>
            <a:headEnd type="none" w="sm" len="sm"/>
            <a:tailEnd type="none" w="sm" len="sm"/>
          </a:ln>
        </p:spPr>
      </p:cxn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g242a68b9ce5_0_532"/>
          <p:cNvSpPr txBox="1">
            <a:spLocks noGrp="1"/>
          </p:cNvSpPr>
          <p:nvPr>
            <p:ph type="title"/>
          </p:nvPr>
        </p:nvSpPr>
        <p:spPr>
          <a:xfrm>
            <a:off x="1514800" y="445025"/>
            <a:ext cx="7317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90000"/>
              </a:lnSpc>
              <a:spcBef>
                <a:spcPts val="0"/>
              </a:spcBef>
              <a:spcAft>
                <a:spcPts val="0"/>
              </a:spcAft>
              <a:buClr>
                <a:schemeClr val="dk1"/>
              </a:buClr>
              <a:buSzPct val="94276"/>
              <a:buFont typeface="Calibri"/>
              <a:buNone/>
            </a:pPr>
            <a:r>
              <a:rPr lang="en" b="1">
                <a:latin typeface="Calibri"/>
                <a:ea typeface="Calibri"/>
                <a:cs typeface="Calibri"/>
                <a:sym typeface="Calibri"/>
              </a:rPr>
              <a:t>Identifying the Gaps</a:t>
            </a:r>
            <a:endParaRPr b="1">
              <a:latin typeface="Calibri"/>
              <a:ea typeface="Calibri"/>
              <a:cs typeface="Calibri"/>
              <a:sym typeface="Calibri"/>
            </a:endParaRPr>
          </a:p>
        </p:txBody>
      </p:sp>
      <p:sp>
        <p:nvSpPr>
          <p:cNvPr id="282" name="Google Shape;282;g242a68b9ce5_0_532"/>
          <p:cNvSpPr txBox="1">
            <a:spLocks noGrp="1"/>
          </p:cNvSpPr>
          <p:nvPr>
            <p:ph type="body" idx="1"/>
          </p:nvPr>
        </p:nvSpPr>
        <p:spPr>
          <a:xfrm>
            <a:off x="311700" y="1305050"/>
            <a:ext cx="6578400" cy="3838200"/>
          </a:xfrm>
          <a:prstGeom prst="rect">
            <a:avLst/>
          </a:prstGeom>
          <a:noFill/>
          <a:ln>
            <a:noFill/>
          </a:ln>
        </p:spPr>
        <p:txBody>
          <a:bodyPr spcFirstLastPara="1" wrap="square" lIns="91425" tIns="91425" rIns="91425" bIns="91425" anchor="t" anchorCtr="0">
            <a:normAutofit/>
          </a:bodyPr>
          <a:lstStyle/>
          <a:p>
            <a:pPr marL="0" lvl="0" indent="0" algn="l" rtl="0">
              <a:lnSpc>
                <a:spcPct val="90000"/>
              </a:lnSpc>
              <a:spcBef>
                <a:spcPts val="0"/>
              </a:spcBef>
              <a:spcAft>
                <a:spcPts val="0"/>
              </a:spcAft>
              <a:buClr>
                <a:schemeClr val="dk1"/>
              </a:buClr>
              <a:buSzPts val="1800"/>
              <a:buNone/>
            </a:pPr>
            <a:r>
              <a:rPr lang="en" sz="2400" b="1"/>
              <a:t>What’s missing? </a:t>
            </a:r>
            <a:endParaRPr sz="2400" b="1"/>
          </a:p>
          <a:p>
            <a:pPr marL="0" lvl="0" indent="0" algn="l" rtl="0">
              <a:lnSpc>
                <a:spcPct val="90000"/>
              </a:lnSpc>
              <a:spcBef>
                <a:spcPts val="0"/>
              </a:spcBef>
              <a:spcAft>
                <a:spcPts val="0"/>
              </a:spcAft>
              <a:buClr>
                <a:schemeClr val="dk1"/>
              </a:buClr>
              <a:buSzPts val="1800"/>
              <a:buNone/>
            </a:pPr>
            <a:endParaRPr sz="2400" b="1"/>
          </a:p>
          <a:p>
            <a:pPr marL="342900" lvl="0" indent="-342900" algn="l" rtl="0">
              <a:lnSpc>
                <a:spcPct val="90000"/>
              </a:lnSpc>
              <a:spcBef>
                <a:spcPts val="0"/>
              </a:spcBef>
              <a:spcAft>
                <a:spcPts val="0"/>
              </a:spcAft>
              <a:buClr>
                <a:schemeClr val="dk1"/>
              </a:buClr>
              <a:buSzPts val="1800"/>
              <a:buChar char="●"/>
            </a:pPr>
            <a:r>
              <a:rPr lang="en" sz="2400"/>
              <a:t>Necessary skills, knowledge, and ability for </a:t>
            </a:r>
            <a:r>
              <a:rPr lang="en" sz="2400" b="1"/>
              <a:t>graduate</a:t>
            </a:r>
            <a:r>
              <a:rPr lang="en" sz="2400"/>
              <a:t> students who will be </a:t>
            </a:r>
            <a:r>
              <a:rPr lang="en" sz="2400" b="1"/>
              <a:t>data consumers</a:t>
            </a:r>
            <a:endParaRPr b="1"/>
          </a:p>
          <a:p>
            <a:pPr marL="0" lvl="0" indent="0" algn="l" rtl="0">
              <a:lnSpc>
                <a:spcPct val="90000"/>
              </a:lnSpc>
              <a:spcBef>
                <a:spcPts val="0"/>
              </a:spcBef>
              <a:spcAft>
                <a:spcPts val="0"/>
              </a:spcAft>
              <a:buSzPts val="1800"/>
              <a:buNone/>
            </a:pPr>
            <a:endParaRPr/>
          </a:p>
          <a:p>
            <a:pPr marL="0" lvl="0" indent="0" algn="l" rtl="0">
              <a:lnSpc>
                <a:spcPct val="90000"/>
              </a:lnSpc>
              <a:spcBef>
                <a:spcPts val="0"/>
              </a:spcBef>
              <a:spcAft>
                <a:spcPts val="0"/>
              </a:spcAft>
              <a:buClr>
                <a:schemeClr val="dk1"/>
              </a:buClr>
              <a:buSzPts val="1800"/>
              <a:buNone/>
            </a:pPr>
            <a:endParaRPr sz="2500" b="1"/>
          </a:p>
          <a:p>
            <a:pPr marL="0" lvl="0" indent="0" algn="l" rtl="0">
              <a:lnSpc>
                <a:spcPct val="90000"/>
              </a:lnSpc>
              <a:spcBef>
                <a:spcPts val="0"/>
              </a:spcBef>
              <a:spcAft>
                <a:spcPts val="0"/>
              </a:spcAft>
              <a:buClr>
                <a:schemeClr val="dk1"/>
              </a:buClr>
              <a:buSzPts val="1800"/>
              <a:buNone/>
            </a:pPr>
            <a:r>
              <a:rPr lang="en" sz="2500" b="1"/>
              <a:t>What’s needed? </a:t>
            </a:r>
            <a:endParaRPr/>
          </a:p>
          <a:p>
            <a:pPr marL="457200" lvl="0" indent="0" algn="l" rtl="0">
              <a:lnSpc>
                <a:spcPct val="90000"/>
              </a:lnSpc>
              <a:spcBef>
                <a:spcPts val="0"/>
              </a:spcBef>
              <a:spcAft>
                <a:spcPts val="0"/>
              </a:spcAft>
              <a:buSzPts val="1800"/>
              <a:buNone/>
            </a:pPr>
            <a:endParaRPr b="1"/>
          </a:p>
        </p:txBody>
      </p:sp>
      <p:pic>
        <p:nvPicPr>
          <p:cNvPr id="283" name="Google Shape;283;g242a68b9ce5_0_532"/>
          <p:cNvPicPr preferRelativeResize="0"/>
          <p:nvPr/>
        </p:nvPicPr>
        <p:blipFill rotWithShape="1">
          <a:blip r:embed="rId3">
            <a:alphaModFix/>
          </a:blip>
          <a:srcRect/>
          <a:stretch/>
        </p:blipFill>
        <p:spPr>
          <a:xfrm>
            <a:off x="6689275" y="1305050"/>
            <a:ext cx="2143125" cy="2143125"/>
          </a:xfrm>
          <a:prstGeom prst="rect">
            <a:avLst/>
          </a:prstGeom>
          <a:noFill/>
          <a:ln>
            <a:noFill/>
          </a:ln>
        </p:spPr>
      </p:pic>
      <p:cxnSp>
        <p:nvCxnSpPr>
          <p:cNvPr id="284" name="Google Shape;284;g242a68b9ce5_0_532"/>
          <p:cNvCxnSpPr/>
          <p:nvPr/>
        </p:nvCxnSpPr>
        <p:spPr>
          <a:xfrm>
            <a:off x="7791725" y="3120975"/>
            <a:ext cx="669600" cy="0"/>
          </a:xfrm>
          <a:prstGeom prst="straightConnector1">
            <a:avLst/>
          </a:prstGeom>
          <a:noFill/>
          <a:ln w="28575" cap="flat" cmpd="sng">
            <a:solidFill>
              <a:srgbClr val="7A0019"/>
            </a:solidFill>
            <a:prstDash val="solid"/>
            <a:round/>
            <a:headEnd type="none" w="sm" len="sm"/>
            <a:tailEnd type="none" w="sm" len="sm"/>
          </a:ln>
        </p:spPr>
      </p:cxn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g242a68b9ce5_0_524"/>
          <p:cNvSpPr txBox="1">
            <a:spLocks noGrp="1"/>
          </p:cNvSpPr>
          <p:nvPr>
            <p:ph type="title"/>
          </p:nvPr>
        </p:nvSpPr>
        <p:spPr>
          <a:xfrm>
            <a:off x="1514800" y="445025"/>
            <a:ext cx="7317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90000"/>
              </a:lnSpc>
              <a:spcBef>
                <a:spcPts val="0"/>
              </a:spcBef>
              <a:spcAft>
                <a:spcPts val="0"/>
              </a:spcAft>
              <a:buClr>
                <a:schemeClr val="dk1"/>
              </a:buClr>
              <a:buSzPct val="94276"/>
              <a:buFont typeface="Calibri"/>
              <a:buNone/>
            </a:pPr>
            <a:r>
              <a:rPr lang="en" b="1">
                <a:latin typeface="Calibri"/>
                <a:ea typeface="Calibri"/>
                <a:cs typeface="Calibri"/>
                <a:sym typeface="Calibri"/>
              </a:rPr>
              <a:t>Identifying the Gaps</a:t>
            </a:r>
            <a:endParaRPr b="1">
              <a:latin typeface="Calibri"/>
              <a:ea typeface="Calibri"/>
              <a:cs typeface="Calibri"/>
              <a:sym typeface="Calibri"/>
            </a:endParaRPr>
          </a:p>
        </p:txBody>
      </p:sp>
      <p:sp>
        <p:nvSpPr>
          <p:cNvPr id="290" name="Google Shape;290;g242a68b9ce5_0_524"/>
          <p:cNvSpPr txBox="1">
            <a:spLocks noGrp="1"/>
          </p:cNvSpPr>
          <p:nvPr>
            <p:ph type="body" idx="1"/>
          </p:nvPr>
        </p:nvSpPr>
        <p:spPr>
          <a:xfrm>
            <a:off x="311700" y="1305050"/>
            <a:ext cx="6578400" cy="3838200"/>
          </a:xfrm>
          <a:prstGeom prst="rect">
            <a:avLst/>
          </a:prstGeom>
          <a:noFill/>
          <a:ln>
            <a:noFill/>
          </a:ln>
        </p:spPr>
        <p:txBody>
          <a:bodyPr spcFirstLastPara="1" wrap="square" lIns="91425" tIns="91425" rIns="91425" bIns="91425" anchor="t" anchorCtr="0">
            <a:normAutofit/>
          </a:bodyPr>
          <a:lstStyle/>
          <a:p>
            <a:pPr marL="0" lvl="0" indent="0" algn="l" rtl="0">
              <a:lnSpc>
                <a:spcPct val="90000"/>
              </a:lnSpc>
              <a:spcBef>
                <a:spcPts val="0"/>
              </a:spcBef>
              <a:spcAft>
                <a:spcPts val="0"/>
              </a:spcAft>
              <a:buClr>
                <a:schemeClr val="dk1"/>
              </a:buClr>
              <a:buSzPts val="1800"/>
              <a:buNone/>
            </a:pPr>
            <a:r>
              <a:rPr lang="en" sz="2400" b="1"/>
              <a:t>What’s missing? </a:t>
            </a:r>
            <a:endParaRPr sz="2400" b="1"/>
          </a:p>
          <a:p>
            <a:pPr marL="0" lvl="0" indent="0" algn="l" rtl="0">
              <a:lnSpc>
                <a:spcPct val="90000"/>
              </a:lnSpc>
              <a:spcBef>
                <a:spcPts val="0"/>
              </a:spcBef>
              <a:spcAft>
                <a:spcPts val="0"/>
              </a:spcAft>
              <a:buClr>
                <a:schemeClr val="dk1"/>
              </a:buClr>
              <a:buSzPts val="1800"/>
              <a:buNone/>
            </a:pPr>
            <a:endParaRPr sz="2400" b="1"/>
          </a:p>
          <a:p>
            <a:pPr marL="342900" lvl="0" indent="-342900" algn="l" rtl="0">
              <a:lnSpc>
                <a:spcPct val="90000"/>
              </a:lnSpc>
              <a:spcBef>
                <a:spcPts val="0"/>
              </a:spcBef>
              <a:spcAft>
                <a:spcPts val="0"/>
              </a:spcAft>
              <a:buClr>
                <a:schemeClr val="dk1"/>
              </a:buClr>
              <a:buSzPts val="1800"/>
              <a:buChar char="●"/>
            </a:pPr>
            <a:r>
              <a:rPr lang="en" sz="2400"/>
              <a:t>Necessary skills, knowledge, and ability for </a:t>
            </a:r>
            <a:r>
              <a:rPr lang="en" sz="2400" b="1"/>
              <a:t>graduate</a:t>
            </a:r>
            <a:r>
              <a:rPr lang="en" sz="2400"/>
              <a:t> students who will be </a:t>
            </a:r>
            <a:r>
              <a:rPr lang="en" sz="2400" b="1"/>
              <a:t>data consumers</a:t>
            </a:r>
            <a:endParaRPr b="1"/>
          </a:p>
          <a:p>
            <a:pPr marL="0" lvl="0" indent="0" algn="l" rtl="0">
              <a:lnSpc>
                <a:spcPct val="90000"/>
              </a:lnSpc>
              <a:spcBef>
                <a:spcPts val="0"/>
              </a:spcBef>
              <a:spcAft>
                <a:spcPts val="0"/>
              </a:spcAft>
              <a:buSzPts val="1800"/>
              <a:buNone/>
            </a:pPr>
            <a:endParaRPr/>
          </a:p>
          <a:p>
            <a:pPr marL="0" lvl="0" indent="0" algn="l" rtl="0">
              <a:lnSpc>
                <a:spcPct val="90000"/>
              </a:lnSpc>
              <a:spcBef>
                <a:spcPts val="0"/>
              </a:spcBef>
              <a:spcAft>
                <a:spcPts val="0"/>
              </a:spcAft>
              <a:buClr>
                <a:schemeClr val="dk1"/>
              </a:buClr>
              <a:buSzPts val="1800"/>
              <a:buNone/>
            </a:pPr>
            <a:endParaRPr sz="2500" b="1"/>
          </a:p>
          <a:p>
            <a:pPr marL="0" lvl="0" indent="0" algn="l" rtl="0">
              <a:lnSpc>
                <a:spcPct val="90000"/>
              </a:lnSpc>
              <a:spcBef>
                <a:spcPts val="0"/>
              </a:spcBef>
              <a:spcAft>
                <a:spcPts val="0"/>
              </a:spcAft>
              <a:buClr>
                <a:schemeClr val="dk1"/>
              </a:buClr>
              <a:buSzPts val="1800"/>
              <a:buNone/>
            </a:pPr>
            <a:r>
              <a:rPr lang="en" sz="2500" b="1"/>
              <a:t>What’s needed? </a:t>
            </a:r>
            <a:endParaRPr/>
          </a:p>
          <a:p>
            <a:pPr marL="342900" lvl="0" indent="-342900" algn="l" rtl="0">
              <a:lnSpc>
                <a:spcPct val="90000"/>
              </a:lnSpc>
              <a:spcBef>
                <a:spcPts val="0"/>
              </a:spcBef>
              <a:spcAft>
                <a:spcPts val="0"/>
              </a:spcAft>
              <a:buClr>
                <a:schemeClr val="dk1"/>
              </a:buClr>
              <a:buSzPts val="1800"/>
              <a:buChar char="●"/>
            </a:pPr>
            <a:r>
              <a:rPr lang="en" sz="2500"/>
              <a:t>To read, interpret, and evaluate statistical results in </a:t>
            </a:r>
            <a:r>
              <a:rPr lang="en" sz="2500" b="1"/>
              <a:t>peer-reviewed papers</a:t>
            </a:r>
            <a:r>
              <a:rPr lang="en" sz="2500"/>
              <a:t> and </a:t>
            </a:r>
            <a:r>
              <a:rPr lang="en" sz="2500" b="1"/>
              <a:t>abstracts</a:t>
            </a:r>
            <a:endParaRPr b="1"/>
          </a:p>
        </p:txBody>
      </p:sp>
      <p:pic>
        <p:nvPicPr>
          <p:cNvPr id="291" name="Google Shape;291;g242a68b9ce5_0_524"/>
          <p:cNvPicPr preferRelativeResize="0"/>
          <p:nvPr/>
        </p:nvPicPr>
        <p:blipFill rotWithShape="1">
          <a:blip r:embed="rId3">
            <a:alphaModFix/>
          </a:blip>
          <a:srcRect/>
          <a:stretch/>
        </p:blipFill>
        <p:spPr>
          <a:xfrm>
            <a:off x="6689275" y="1305050"/>
            <a:ext cx="2143125" cy="2143125"/>
          </a:xfrm>
          <a:prstGeom prst="rect">
            <a:avLst/>
          </a:prstGeom>
          <a:noFill/>
          <a:ln>
            <a:noFill/>
          </a:ln>
        </p:spPr>
      </p:pic>
      <p:pic>
        <p:nvPicPr>
          <p:cNvPr id="292" name="Google Shape;292;g242a68b9ce5_0_524"/>
          <p:cNvPicPr preferRelativeResize="0"/>
          <p:nvPr/>
        </p:nvPicPr>
        <p:blipFill rotWithShape="1">
          <a:blip r:embed="rId4">
            <a:alphaModFix/>
          </a:blip>
          <a:srcRect/>
          <a:stretch/>
        </p:blipFill>
        <p:spPr>
          <a:xfrm>
            <a:off x="7003483" y="3448175"/>
            <a:ext cx="1514700" cy="1134550"/>
          </a:xfrm>
          <a:prstGeom prst="rect">
            <a:avLst/>
          </a:prstGeom>
          <a:noFill/>
          <a:ln>
            <a:noFill/>
          </a:ln>
        </p:spPr>
      </p:pic>
      <p:cxnSp>
        <p:nvCxnSpPr>
          <p:cNvPr id="293" name="Google Shape;293;g242a68b9ce5_0_524"/>
          <p:cNvCxnSpPr/>
          <p:nvPr/>
        </p:nvCxnSpPr>
        <p:spPr>
          <a:xfrm>
            <a:off x="7791725" y="3120975"/>
            <a:ext cx="669600" cy="0"/>
          </a:xfrm>
          <a:prstGeom prst="straightConnector1">
            <a:avLst/>
          </a:prstGeom>
          <a:noFill/>
          <a:ln w="28575" cap="flat" cmpd="sng">
            <a:solidFill>
              <a:srgbClr val="7A0019"/>
            </a:solidFill>
            <a:prstDash val="solid"/>
            <a:round/>
            <a:headEnd type="none" w="sm" len="sm"/>
            <a:tailEnd type="none" w="sm" len="sm"/>
          </a:ln>
        </p:spPr>
      </p:cxn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Google Shape;298;p9"/>
          <p:cNvSpPr txBox="1">
            <a:spLocks noGrp="1"/>
          </p:cNvSpPr>
          <p:nvPr>
            <p:ph type="title"/>
          </p:nvPr>
        </p:nvSpPr>
        <p:spPr>
          <a:xfrm>
            <a:off x="1300000" y="445025"/>
            <a:ext cx="7844100" cy="5727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Clr>
                <a:schemeClr val="dk1"/>
              </a:buClr>
              <a:buSzPts val="2800"/>
              <a:buFont typeface="Calibri"/>
              <a:buNone/>
            </a:pPr>
            <a:r>
              <a:rPr lang="en" sz="2770" b="1">
                <a:latin typeface="Calibri"/>
                <a:ea typeface="Calibri"/>
                <a:cs typeface="Calibri"/>
                <a:sym typeface="Calibri"/>
              </a:rPr>
              <a:t>What is biostatistical literacy? Who should have it?</a:t>
            </a:r>
            <a:endParaRPr sz="2770" b="1">
              <a:latin typeface="Calibri"/>
              <a:ea typeface="Calibri"/>
              <a:cs typeface="Calibri"/>
              <a:sym typeface="Calibri"/>
            </a:endParaRPr>
          </a:p>
        </p:txBody>
      </p:sp>
      <p:sp>
        <p:nvSpPr>
          <p:cNvPr id="299" name="Google Shape;299;p9"/>
          <p:cNvSpPr txBox="1">
            <a:spLocks noGrp="1"/>
          </p:cNvSpPr>
          <p:nvPr>
            <p:ph type="body" idx="1"/>
          </p:nvPr>
        </p:nvSpPr>
        <p:spPr>
          <a:xfrm>
            <a:off x="311700" y="1292475"/>
            <a:ext cx="8520600" cy="3850800"/>
          </a:xfrm>
          <a:prstGeom prst="rect">
            <a:avLst/>
          </a:prstGeom>
          <a:noFill/>
          <a:ln>
            <a:noFill/>
          </a:ln>
        </p:spPr>
        <p:txBody>
          <a:bodyPr spcFirstLastPara="1" wrap="square" lIns="91425" tIns="91425" rIns="91425" bIns="91425" anchor="t" anchorCtr="0">
            <a:normAutofit/>
          </a:bodyPr>
          <a:lstStyle/>
          <a:p>
            <a:pPr marL="0" lvl="0" indent="0" algn="l" rtl="0">
              <a:lnSpc>
                <a:spcPct val="90000"/>
              </a:lnSpc>
              <a:spcBef>
                <a:spcPts val="0"/>
              </a:spcBef>
              <a:spcAft>
                <a:spcPts val="0"/>
              </a:spcAft>
              <a:buClr>
                <a:schemeClr val="dk1"/>
              </a:buClr>
              <a:buSzPts val="1800"/>
              <a:buNone/>
            </a:pPr>
            <a:r>
              <a:rPr lang="en" sz="2200" b="1"/>
              <a:t>Definition: “</a:t>
            </a:r>
            <a:r>
              <a:rPr lang="en" sz="2200"/>
              <a:t>The ability to </a:t>
            </a:r>
            <a:r>
              <a:rPr lang="en" sz="2200" b="1" u="sng"/>
              <a:t>read, understand, and communicate </a:t>
            </a:r>
            <a:r>
              <a:rPr lang="en" sz="2200"/>
              <a:t>statistical information. This type of statistical information that is relevant for statistical literacy (e.g., graphical representations, descriptive statistics, inferential statistics) is </a:t>
            </a:r>
            <a:r>
              <a:rPr lang="en" sz="2200" b="1" u="sng"/>
              <a:t>encountered in daily life</a:t>
            </a:r>
            <a:r>
              <a:rPr lang="en" sz="2200"/>
              <a:t>, such as in a </a:t>
            </a:r>
            <a:r>
              <a:rPr lang="en" sz="2200" b="1" u="sng"/>
              <a:t>media article</a:t>
            </a:r>
            <a:r>
              <a:rPr lang="en" sz="2200"/>
              <a:t>, and involves real contexts” </a:t>
            </a:r>
            <a:endParaRPr sz="2200"/>
          </a:p>
          <a:p>
            <a:pPr marL="0" lvl="0" indent="0" algn="l" rtl="0">
              <a:lnSpc>
                <a:spcPct val="90000"/>
              </a:lnSpc>
              <a:spcBef>
                <a:spcPts val="0"/>
              </a:spcBef>
              <a:spcAft>
                <a:spcPts val="0"/>
              </a:spcAft>
              <a:buClr>
                <a:schemeClr val="dk1"/>
              </a:buClr>
              <a:buSzPts val="1800"/>
              <a:buNone/>
            </a:pPr>
            <a:endParaRPr sz="2200"/>
          </a:p>
          <a:p>
            <a:pPr marL="5029200" lvl="0" indent="0" algn="l" rtl="0">
              <a:lnSpc>
                <a:spcPct val="90000"/>
              </a:lnSpc>
              <a:spcBef>
                <a:spcPts val="0"/>
              </a:spcBef>
              <a:spcAft>
                <a:spcPts val="0"/>
              </a:spcAft>
              <a:buClr>
                <a:schemeClr val="dk1"/>
              </a:buClr>
              <a:buSzPts val="1800"/>
              <a:buNone/>
            </a:pPr>
            <a:r>
              <a:rPr lang="en" sz="2200"/>
              <a:t>(Ziegler &amp; Garfield, 2018)</a:t>
            </a:r>
            <a:endParaRPr sz="2200"/>
          </a:p>
          <a:p>
            <a:pPr marL="0" lvl="0" indent="0" algn="l" rtl="0">
              <a:lnSpc>
                <a:spcPct val="90000"/>
              </a:lnSpc>
              <a:spcBef>
                <a:spcPts val="0"/>
              </a:spcBef>
              <a:spcAft>
                <a:spcPts val="0"/>
              </a:spcAft>
              <a:buClr>
                <a:schemeClr val="dk1"/>
              </a:buClr>
              <a:buSzPts val="1800"/>
              <a:buNone/>
            </a:pPr>
            <a:endParaRPr b="1"/>
          </a:p>
          <a:p>
            <a:pPr marL="0" lvl="0" indent="0" algn="l" rtl="0">
              <a:lnSpc>
                <a:spcPct val="90000"/>
              </a:lnSpc>
              <a:spcBef>
                <a:spcPts val="1200"/>
              </a:spcBef>
              <a:spcAft>
                <a:spcPts val="1200"/>
              </a:spcAft>
              <a:buClr>
                <a:schemeClr val="dk1"/>
              </a:buClr>
              <a:buSzPts val="1100"/>
              <a:buFont typeface="Arial"/>
              <a:buNone/>
            </a:pPr>
            <a:endParaRPr/>
          </a:p>
        </p:txBody>
      </p:sp>
      <p:sp>
        <p:nvSpPr>
          <p:cNvPr id="300" name="Google Shape;300;p9" descr="Books"/>
          <p:cNvSpPr/>
          <p:nvPr/>
        </p:nvSpPr>
        <p:spPr>
          <a:xfrm>
            <a:off x="79022" y="123637"/>
            <a:ext cx="1151467" cy="1215475"/>
          </a:xfrm>
          <a:prstGeom prst="rect">
            <a:avLst/>
          </a:prstGeom>
          <a:blipFill rotWithShape="1">
            <a:blip r:embed="rId3">
              <a:alphaModFix/>
            </a:blip>
            <a:stretch>
              <a:fillRect/>
            </a:stretch>
          </a:blip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g242a68b9ce5_0_486"/>
          <p:cNvSpPr txBox="1">
            <a:spLocks noGrp="1"/>
          </p:cNvSpPr>
          <p:nvPr>
            <p:ph type="title"/>
          </p:nvPr>
        </p:nvSpPr>
        <p:spPr>
          <a:xfrm>
            <a:off x="1300000" y="445025"/>
            <a:ext cx="7844100" cy="5727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Clr>
                <a:schemeClr val="dk1"/>
              </a:buClr>
              <a:buSzPts val="2800"/>
              <a:buFont typeface="Calibri"/>
              <a:buNone/>
            </a:pPr>
            <a:r>
              <a:rPr lang="en" sz="2770" b="1">
                <a:latin typeface="Calibri"/>
                <a:ea typeface="Calibri"/>
                <a:cs typeface="Calibri"/>
                <a:sym typeface="Calibri"/>
              </a:rPr>
              <a:t>What is biostatistical literacy? Who should have it?</a:t>
            </a:r>
            <a:endParaRPr sz="2770" b="1">
              <a:latin typeface="Calibri"/>
              <a:ea typeface="Calibri"/>
              <a:cs typeface="Calibri"/>
              <a:sym typeface="Calibri"/>
            </a:endParaRPr>
          </a:p>
        </p:txBody>
      </p:sp>
      <p:sp>
        <p:nvSpPr>
          <p:cNvPr id="306" name="Google Shape;306;g242a68b9ce5_0_486"/>
          <p:cNvSpPr txBox="1">
            <a:spLocks noGrp="1"/>
          </p:cNvSpPr>
          <p:nvPr>
            <p:ph type="body" idx="1"/>
          </p:nvPr>
        </p:nvSpPr>
        <p:spPr>
          <a:xfrm>
            <a:off x="311700" y="1292475"/>
            <a:ext cx="8520600" cy="3850800"/>
          </a:xfrm>
          <a:prstGeom prst="rect">
            <a:avLst/>
          </a:prstGeom>
          <a:noFill/>
          <a:ln>
            <a:noFill/>
          </a:ln>
        </p:spPr>
        <p:txBody>
          <a:bodyPr spcFirstLastPara="1" wrap="square" lIns="91425" tIns="91425" rIns="91425" bIns="91425" anchor="t" anchorCtr="0">
            <a:normAutofit/>
          </a:bodyPr>
          <a:lstStyle/>
          <a:p>
            <a:pPr marL="0" lvl="0" indent="0" algn="l" rtl="0">
              <a:lnSpc>
                <a:spcPct val="90000"/>
              </a:lnSpc>
              <a:spcBef>
                <a:spcPts val="0"/>
              </a:spcBef>
              <a:spcAft>
                <a:spcPts val="0"/>
              </a:spcAft>
              <a:buClr>
                <a:schemeClr val="dk1"/>
              </a:buClr>
              <a:buSzPts val="1800"/>
              <a:buNone/>
            </a:pPr>
            <a:r>
              <a:rPr lang="en" sz="2200" b="1"/>
              <a:t>Definition: “</a:t>
            </a:r>
            <a:r>
              <a:rPr lang="en" sz="2200"/>
              <a:t>The ability to </a:t>
            </a:r>
            <a:r>
              <a:rPr lang="en" sz="2200" b="1" u="sng"/>
              <a:t>read, understand, and communicate </a:t>
            </a:r>
            <a:r>
              <a:rPr lang="en" sz="2200">
                <a:highlight>
                  <a:srgbClr val="FFD966"/>
                </a:highlight>
              </a:rPr>
              <a:t>bio</a:t>
            </a:r>
            <a:r>
              <a:rPr lang="en" sz="2200"/>
              <a:t>statistical information. This type of statistical information that is relevant for </a:t>
            </a:r>
            <a:r>
              <a:rPr lang="en" sz="2200">
                <a:highlight>
                  <a:srgbClr val="FFD966"/>
                </a:highlight>
              </a:rPr>
              <a:t>bio</a:t>
            </a:r>
            <a:r>
              <a:rPr lang="en" sz="2200"/>
              <a:t>statistical literacy (e.g., graphical representations, descriptive statistics, inferential statistics) is </a:t>
            </a:r>
            <a:r>
              <a:rPr lang="en" sz="2200" b="1" u="sng"/>
              <a:t>encountered in daily life</a:t>
            </a:r>
            <a:r>
              <a:rPr lang="en" sz="2200"/>
              <a:t>, such as in a </a:t>
            </a:r>
            <a:r>
              <a:rPr lang="en" sz="2200" b="1" u="sng"/>
              <a:t>media article</a:t>
            </a:r>
            <a:r>
              <a:rPr lang="en" sz="2200"/>
              <a:t>, and involves real contexts” </a:t>
            </a:r>
            <a:endParaRPr sz="2200"/>
          </a:p>
          <a:p>
            <a:pPr marL="0" lvl="0" indent="0" algn="l" rtl="0">
              <a:lnSpc>
                <a:spcPct val="90000"/>
              </a:lnSpc>
              <a:spcBef>
                <a:spcPts val="0"/>
              </a:spcBef>
              <a:spcAft>
                <a:spcPts val="0"/>
              </a:spcAft>
              <a:buClr>
                <a:schemeClr val="dk1"/>
              </a:buClr>
              <a:buSzPts val="1800"/>
              <a:buNone/>
            </a:pPr>
            <a:endParaRPr b="1"/>
          </a:p>
          <a:p>
            <a:pPr marL="0" lvl="0" indent="0" algn="l" rtl="0">
              <a:lnSpc>
                <a:spcPct val="90000"/>
              </a:lnSpc>
              <a:spcBef>
                <a:spcPts val="1200"/>
              </a:spcBef>
              <a:spcAft>
                <a:spcPts val="1200"/>
              </a:spcAft>
              <a:buClr>
                <a:schemeClr val="dk1"/>
              </a:buClr>
              <a:buSzPts val="1100"/>
              <a:buFont typeface="Arial"/>
              <a:buNone/>
            </a:pPr>
            <a:endParaRPr/>
          </a:p>
        </p:txBody>
      </p:sp>
      <p:sp>
        <p:nvSpPr>
          <p:cNvPr id="307" name="Google Shape;307;g242a68b9ce5_0_486" descr="Books"/>
          <p:cNvSpPr/>
          <p:nvPr/>
        </p:nvSpPr>
        <p:spPr>
          <a:xfrm>
            <a:off x="79022" y="123637"/>
            <a:ext cx="1151400" cy="1215600"/>
          </a:xfrm>
          <a:prstGeom prst="rect">
            <a:avLst/>
          </a:prstGeom>
          <a:blipFill rotWithShape="1">
            <a:blip r:embed="rId3">
              <a:alphaModFix/>
            </a:blip>
            <a:stretch>
              <a:fillRect/>
            </a:stretch>
          </a:blip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Google Shape;312;g242a68b9ce5_0_492"/>
          <p:cNvSpPr txBox="1">
            <a:spLocks noGrp="1"/>
          </p:cNvSpPr>
          <p:nvPr>
            <p:ph type="title"/>
          </p:nvPr>
        </p:nvSpPr>
        <p:spPr>
          <a:xfrm>
            <a:off x="1300000" y="445025"/>
            <a:ext cx="7844100" cy="5727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Clr>
                <a:schemeClr val="dk1"/>
              </a:buClr>
              <a:buSzPts val="2800"/>
              <a:buFont typeface="Calibri"/>
              <a:buNone/>
            </a:pPr>
            <a:r>
              <a:rPr lang="en" sz="2770" b="1">
                <a:latin typeface="Calibri"/>
                <a:ea typeface="Calibri"/>
                <a:cs typeface="Calibri"/>
                <a:sym typeface="Calibri"/>
              </a:rPr>
              <a:t>What is biostatistical literacy? Who should have it?</a:t>
            </a:r>
            <a:endParaRPr sz="2770" b="1">
              <a:latin typeface="Calibri"/>
              <a:ea typeface="Calibri"/>
              <a:cs typeface="Calibri"/>
              <a:sym typeface="Calibri"/>
            </a:endParaRPr>
          </a:p>
        </p:txBody>
      </p:sp>
      <p:sp>
        <p:nvSpPr>
          <p:cNvPr id="313" name="Google Shape;313;g242a68b9ce5_0_492"/>
          <p:cNvSpPr txBox="1">
            <a:spLocks noGrp="1"/>
          </p:cNvSpPr>
          <p:nvPr>
            <p:ph type="body" idx="1"/>
          </p:nvPr>
        </p:nvSpPr>
        <p:spPr>
          <a:xfrm>
            <a:off x="311700" y="1292475"/>
            <a:ext cx="8520600" cy="3850800"/>
          </a:xfrm>
          <a:prstGeom prst="rect">
            <a:avLst/>
          </a:prstGeom>
          <a:noFill/>
          <a:ln>
            <a:noFill/>
          </a:ln>
        </p:spPr>
        <p:txBody>
          <a:bodyPr spcFirstLastPara="1" wrap="square" lIns="91425" tIns="91425" rIns="91425" bIns="91425" anchor="t" anchorCtr="0">
            <a:normAutofit/>
          </a:bodyPr>
          <a:lstStyle/>
          <a:p>
            <a:pPr marL="0" lvl="0" indent="0" algn="l" rtl="0">
              <a:lnSpc>
                <a:spcPct val="90000"/>
              </a:lnSpc>
              <a:spcBef>
                <a:spcPts val="0"/>
              </a:spcBef>
              <a:spcAft>
                <a:spcPts val="0"/>
              </a:spcAft>
              <a:buClr>
                <a:schemeClr val="dk1"/>
              </a:buClr>
              <a:buSzPts val="1800"/>
              <a:buNone/>
            </a:pPr>
            <a:r>
              <a:rPr lang="en" sz="2200" b="1"/>
              <a:t>Definition: “</a:t>
            </a:r>
            <a:r>
              <a:rPr lang="en" sz="2200"/>
              <a:t>The ability to </a:t>
            </a:r>
            <a:r>
              <a:rPr lang="en" sz="2200" b="1" u="sng"/>
              <a:t>read, understand, and communicate </a:t>
            </a:r>
            <a:r>
              <a:rPr lang="en" sz="2200">
                <a:highlight>
                  <a:srgbClr val="FFD966"/>
                </a:highlight>
              </a:rPr>
              <a:t>bio</a:t>
            </a:r>
            <a:r>
              <a:rPr lang="en" sz="2200"/>
              <a:t>statistical information. This type of statistical information that is relevant for </a:t>
            </a:r>
            <a:r>
              <a:rPr lang="en" sz="2200">
                <a:highlight>
                  <a:srgbClr val="FFD966"/>
                </a:highlight>
              </a:rPr>
              <a:t>bio</a:t>
            </a:r>
            <a:r>
              <a:rPr lang="en" sz="2200"/>
              <a:t>statistical literacy (e.g., graphical representations, descriptive statistics, inferential statistics</a:t>
            </a:r>
            <a:r>
              <a:rPr lang="en" sz="2200">
                <a:highlight>
                  <a:srgbClr val="FFD966"/>
                </a:highlight>
              </a:rPr>
              <a:t>, and study design</a:t>
            </a:r>
            <a:r>
              <a:rPr lang="en" sz="2200"/>
              <a:t>) is </a:t>
            </a:r>
            <a:r>
              <a:rPr lang="en" sz="2200" b="1" u="sng"/>
              <a:t>encountered in daily life</a:t>
            </a:r>
            <a:r>
              <a:rPr lang="en" sz="2200"/>
              <a:t>, such as in a </a:t>
            </a:r>
            <a:r>
              <a:rPr lang="en" sz="2200" b="1" u="sng"/>
              <a:t>media article</a:t>
            </a:r>
            <a:r>
              <a:rPr lang="en" sz="2200"/>
              <a:t>, and involves real contexts” </a:t>
            </a:r>
            <a:endParaRPr sz="2200"/>
          </a:p>
          <a:p>
            <a:pPr marL="0" lvl="0" indent="0" algn="l" rtl="0">
              <a:lnSpc>
                <a:spcPct val="90000"/>
              </a:lnSpc>
              <a:spcBef>
                <a:spcPts val="0"/>
              </a:spcBef>
              <a:spcAft>
                <a:spcPts val="0"/>
              </a:spcAft>
              <a:buClr>
                <a:schemeClr val="dk1"/>
              </a:buClr>
              <a:buSzPts val="1800"/>
              <a:buNone/>
            </a:pPr>
            <a:endParaRPr b="1"/>
          </a:p>
          <a:p>
            <a:pPr marL="0" lvl="0" indent="0" algn="l" rtl="0">
              <a:lnSpc>
                <a:spcPct val="90000"/>
              </a:lnSpc>
              <a:spcBef>
                <a:spcPts val="1200"/>
              </a:spcBef>
              <a:spcAft>
                <a:spcPts val="1200"/>
              </a:spcAft>
              <a:buClr>
                <a:schemeClr val="dk1"/>
              </a:buClr>
              <a:buSzPts val="1100"/>
              <a:buFont typeface="Arial"/>
              <a:buNone/>
            </a:pPr>
            <a:endParaRPr/>
          </a:p>
        </p:txBody>
      </p:sp>
      <p:sp>
        <p:nvSpPr>
          <p:cNvPr id="314" name="Google Shape;314;g242a68b9ce5_0_492" descr="Books"/>
          <p:cNvSpPr/>
          <p:nvPr/>
        </p:nvSpPr>
        <p:spPr>
          <a:xfrm>
            <a:off x="79022" y="123637"/>
            <a:ext cx="1151400" cy="1215600"/>
          </a:xfrm>
          <a:prstGeom prst="rect">
            <a:avLst/>
          </a:prstGeom>
          <a:blipFill rotWithShape="1">
            <a:blip r:embed="rId3">
              <a:alphaModFix/>
            </a:blip>
            <a:stretch>
              <a:fillRect/>
            </a:stretch>
          </a:blip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g242a68b9ce5_0_498"/>
          <p:cNvSpPr txBox="1">
            <a:spLocks noGrp="1"/>
          </p:cNvSpPr>
          <p:nvPr>
            <p:ph type="title"/>
          </p:nvPr>
        </p:nvSpPr>
        <p:spPr>
          <a:xfrm>
            <a:off x="1300000" y="445025"/>
            <a:ext cx="7844100" cy="5727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Clr>
                <a:schemeClr val="dk1"/>
              </a:buClr>
              <a:buSzPts val="2800"/>
              <a:buFont typeface="Calibri"/>
              <a:buNone/>
            </a:pPr>
            <a:r>
              <a:rPr lang="en" sz="2770" b="1">
                <a:latin typeface="Calibri"/>
                <a:ea typeface="Calibri"/>
                <a:cs typeface="Calibri"/>
                <a:sym typeface="Calibri"/>
              </a:rPr>
              <a:t>What is biostatistical literacy? Who should have it?</a:t>
            </a:r>
            <a:endParaRPr sz="2770" b="1">
              <a:latin typeface="Calibri"/>
              <a:ea typeface="Calibri"/>
              <a:cs typeface="Calibri"/>
              <a:sym typeface="Calibri"/>
            </a:endParaRPr>
          </a:p>
        </p:txBody>
      </p:sp>
      <p:sp>
        <p:nvSpPr>
          <p:cNvPr id="320" name="Google Shape;320;g242a68b9ce5_0_498"/>
          <p:cNvSpPr txBox="1">
            <a:spLocks noGrp="1"/>
          </p:cNvSpPr>
          <p:nvPr>
            <p:ph type="body" idx="1"/>
          </p:nvPr>
        </p:nvSpPr>
        <p:spPr>
          <a:xfrm>
            <a:off x="311700" y="1292475"/>
            <a:ext cx="8520600" cy="3850800"/>
          </a:xfrm>
          <a:prstGeom prst="rect">
            <a:avLst/>
          </a:prstGeom>
          <a:noFill/>
          <a:ln>
            <a:noFill/>
          </a:ln>
        </p:spPr>
        <p:txBody>
          <a:bodyPr spcFirstLastPara="1" wrap="square" lIns="91425" tIns="91425" rIns="91425" bIns="91425" anchor="t" anchorCtr="0">
            <a:normAutofit/>
          </a:bodyPr>
          <a:lstStyle/>
          <a:p>
            <a:pPr marL="0" lvl="0" indent="0" algn="l" rtl="0">
              <a:lnSpc>
                <a:spcPct val="90000"/>
              </a:lnSpc>
              <a:spcBef>
                <a:spcPts val="0"/>
              </a:spcBef>
              <a:spcAft>
                <a:spcPts val="0"/>
              </a:spcAft>
              <a:buClr>
                <a:schemeClr val="dk1"/>
              </a:buClr>
              <a:buSzPts val="1800"/>
              <a:buNone/>
            </a:pPr>
            <a:r>
              <a:rPr lang="en" sz="2200" b="1"/>
              <a:t>Definition: “</a:t>
            </a:r>
            <a:r>
              <a:rPr lang="en" sz="2200"/>
              <a:t>The ability to </a:t>
            </a:r>
            <a:r>
              <a:rPr lang="en" sz="2200" b="1" u="sng"/>
              <a:t>read, understand, and communicate </a:t>
            </a:r>
            <a:r>
              <a:rPr lang="en" sz="2200">
                <a:highlight>
                  <a:srgbClr val="FFD966"/>
                </a:highlight>
              </a:rPr>
              <a:t>bio</a:t>
            </a:r>
            <a:r>
              <a:rPr lang="en" sz="2200"/>
              <a:t>statistical information. This type of statistical information that is relevant for </a:t>
            </a:r>
            <a:r>
              <a:rPr lang="en" sz="2200">
                <a:highlight>
                  <a:srgbClr val="FFD966"/>
                </a:highlight>
              </a:rPr>
              <a:t>bio</a:t>
            </a:r>
            <a:r>
              <a:rPr lang="en" sz="2200"/>
              <a:t>statistical literacy (e.g., graphical representations, descriptive statistics, inferential statistics</a:t>
            </a:r>
            <a:r>
              <a:rPr lang="en" sz="2200">
                <a:highlight>
                  <a:srgbClr val="FFD966"/>
                </a:highlight>
              </a:rPr>
              <a:t>, and study design</a:t>
            </a:r>
            <a:r>
              <a:rPr lang="en" sz="2200"/>
              <a:t>) is </a:t>
            </a:r>
            <a:r>
              <a:rPr lang="en" sz="2200" b="1" u="sng"/>
              <a:t>encountered in </a:t>
            </a:r>
            <a:r>
              <a:rPr lang="en" sz="2200" b="1" u="sng">
                <a:highlight>
                  <a:srgbClr val="FFD966"/>
                </a:highlight>
              </a:rPr>
              <a:t>research and scholarship</a:t>
            </a:r>
            <a:r>
              <a:rPr lang="en" sz="2200"/>
              <a:t>, such as in </a:t>
            </a:r>
            <a:r>
              <a:rPr lang="en" sz="2200" b="1" u="sng">
                <a:highlight>
                  <a:srgbClr val="FFD966"/>
                </a:highlight>
              </a:rPr>
              <a:t>academic journals and conferences</a:t>
            </a:r>
            <a:r>
              <a:rPr lang="en" sz="2200"/>
              <a:t>, and involves real contexts” </a:t>
            </a:r>
            <a:endParaRPr sz="2200"/>
          </a:p>
          <a:p>
            <a:pPr marL="0" lvl="0" indent="0" algn="l" rtl="0">
              <a:lnSpc>
                <a:spcPct val="90000"/>
              </a:lnSpc>
              <a:spcBef>
                <a:spcPts val="0"/>
              </a:spcBef>
              <a:spcAft>
                <a:spcPts val="0"/>
              </a:spcAft>
              <a:buClr>
                <a:schemeClr val="dk1"/>
              </a:buClr>
              <a:buSzPts val="1800"/>
              <a:buNone/>
            </a:pPr>
            <a:endParaRPr b="1"/>
          </a:p>
          <a:p>
            <a:pPr marL="0" lvl="0" indent="0" algn="l" rtl="0">
              <a:lnSpc>
                <a:spcPct val="90000"/>
              </a:lnSpc>
              <a:spcBef>
                <a:spcPts val="1200"/>
              </a:spcBef>
              <a:spcAft>
                <a:spcPts val="1200"/>
              </a:spcAft>
              <a:buClr>
                <a:schemeClr val="dk1"/>
              </a:buClr>
              <a:buSzPts val="1100"/>
              <a:buFont typeface="Arial"/>
              <a:buNone/>
            </a:pPr>
            <a:endParaRPr/>
          </a:p>
        </p:txBody>
      </p:sp>
      <p:sp>
        <p:nvSpPr>
          <p:cNvPr id="321" name="Google Shape;321;g242a68b9ce5_0_498" descr="Books"/>
          <p:cNvSpPr/>
          <p:nvPr/>
        </p:nvSpPr>
        <p:spPr>
          <a:xfrm>
            <a:off x="79022" y="123637"/>
            <a:ext cx="1151400" cy="1215600"/>
          </a:xfrm>
          <a:prstGeom prst="rect">
            <a:avLst/>
          </a:prstGeom>
          <a:blipFill rotWithShape="1">
            <a:blip r:embed="rId3">
              <a:alphaModFix/>
            </a:blip>
            <a:stretch>
              <a:fillRect/>
            </a:stretch>
          </a:blip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g242a68b9ce5_0_517"/>
          <p:cNvSpPr txBox="1">
            <a:spLocks noGrp="1"/>
          </p:cNvSpPr>
          <p:nvPr>
            <p:ph type="title"/>
          </p:nvPr>
        </p:nvSpPr>
        <p:spPr>
          <a:xfrm>
            <a:off x="1300000" y="445025"/>
            <a:ext cx="7844100" cy="5727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Clr>
                <a:schemeClr val="dk1"/>
              </a:buClr>
              <a:buSzPts val="2800"/>
              <a:buFont typeface="Calibri"/>
              <a:buNone/>
            </a:pPr>
            <a:r>
              <a:rPr lang="en" sz="2770" b="1">
                <a:latin typeface="Calibri"/>
                <a:ea typeface="Calibri"/>
                <a:cs typeface="Calibri"/>
                <a:sym typeface="Calibri"/>
              </a:rPr>
              <a:t>What is biostatistical literacy? Who should have it?</a:t>
            </a:r>
            <a:endParaRPr sz="2770" b="1">
              <a:latin typeface="Calibri"/>
              <a:ea typeface="Calibri"/>
              <a:cs typeface="Calibri"/>
              <a:sym typeface="Calibri"/>
            </a:endParaRPr>
          </a:p>
        </p:txBody>
      </p:sp>
      <p:sp>
        <p:nvSpPr>
          <p:cNvPr id="327" name="Google Shape;327;g242a68b9ce5_0_517"/>
          <p:cNvSpPr txBox="1">
            <a:spLocks noGrp="1"/>
          </p:cNvSpPr>
          <p:nvPr>
            <p:ph type="body" idx="1"/>
          </p:nvPr>
        </p:nvSpPr>
        <p:spPr>
          <a:xfrm>
            <a:off x="311700" y="1292475"/>
            <a:ext cx="8520600" cy="3850800"/>
          </a:xfrm>
          <a:prstGeom prst="rect">
            <a:avLst/>
          </a:prstGeom>
          <a:noFill/>
          <a:ln>
            <a:noFill/>
          </a:ln>
        </p:spPr>
        <p:txBody>
          <a:bodyPr spcFirstLastPara="1" wrap="square" lIns="91425" tIns="91425" rIns="91425" bIns="91425" anchor="t" anchorCtr="0">
            <a:normAutofit/>
          </a:bodyPr>
          <a:lstStyle/>
          <a:p>
            <a:pPr marL="0" lvl="0" indent="0" algn="l" rtl="0">
              <a:lnSpc>
                <a:spcPct val="90000"/>
              </a:lnSpc>
              <a:spcBef>
                <a:spcPts val="0"/>
              </a:spcBef>
              <a:spcAft>
                <a:spcPts val="0"/>
              </a:spcAft>
              <a:buClr>
                <a:schemeClr val="dk1"/>
              </a:buClr>
              <a:buSzPts val="1800"/>
              <a:buNone/>
            </a:pPr>
            <a:r>
              <a:rPr lang="en" sz="2200" b="1"/>
              <a:t>Definition: “</a:t>
            </a:r>
            <a:r>
              <a:rPr lang="en" sz="2200"/>
              <a:t>The ability to </a:t>
            </a:r>
            <a:r>
              <a:rPr lang="en" sz="2200" b="1" u="sng"/>
              <a:t>read, understand, and communicate </a:t>
            </a:r>
            <a:r>
              <a:rPr lang="en" sz="2200">
                <a:highlight>
                  <a:srgbClr val="FFD966"/>
                </a:highlight>
              </a:rPr>
              <a:t>bio</a:t>
            </a:r>
            <a:r>
              <a:rPr lang="en" sz="2200"/>
              <a:t>statistical information. This type of statistical information that is relevant for </a:t>
            </a:r>
            <a:r>
              <a:rPr lang="en" sz="2200">
                <a:highlight>
                  <a:srgbClr val="FFD966"/>
                </a:highlight>
              </a:rPr>
              <a:t>bio</a:t>
            </a:r>
            <a:r>
              <a:rPr lang="en" sz="2200"/>
              <a:t>statistical literacy (e.g., graphical representations, descriptive statistics, inferential statistics</a:t>
            </a:r>
            <a:r>
              <a:rPr lang="en" sz="2200">
                <a:highlight>
                  <a:srgbClr val="FFD966"/>
                </a:highlight>
              </a:rPr>
              <a:t>, and study design</a:t>
            </a:r>
            <a:r>
              <a:rPr lang="en" sz="2200"/>
              <a:t>) is </a:t>
            </a:r>
            <a:r>
              <a:rPr lang="en" sz="2200" b="1" u="sng"/>
              <a:t>encountered in </a:t>
            </a:r>
            <a:r>
              <a:rPr lang="en" sz="2200" b="1" u="sng">
                <a:highlight>
                  <a:srgbClr val="FFD966"/>
                </a:highlight>
              </a:rPr>
              <a:t>research and scholarship</a:t>
            </a:r>
            <a:r>
              <a:rPr lang="en" sz="2200"/>
              <a:t>, such as in </a:t>
            </a:r>
            <a:r>
              <a:rPr lang="en" sz="2200" b="1" u="sng">
                <a:highlight>
                  <a:srgbClr val="FFD966"/>
                </a:highlight>
              </a:rPr>
              <a:t>academic journals and conferences</a:t>
            </a:r>
            <a:r>
              <a:rPr lang="en" sz="2200"/>
              <a:t>, and involves real contexts” </a:t>
            </a:r>
            <a:endParaRPr sz="2200"/>
          </a:p>
          <a:p>
            <a:pPr marL="0" lvl="0" indent="0" algn="l" rtl="0">
              <a:lnSpc>
                <a:spcPct val="90000"/>
              </a:lnSpc>
              <a:spcBef>
                <a:spcPts val="0"/>
              </a:spcBef>
              <a:spcAft>
                <a:spcPts val="0"/>
              </a:spcAft>
              <a:buClr>
                <a:schemeClr val="dk1"/>
              </a:buClr>
              <a:buSzPts val="1800"/>
              <a:buNone/>
            </a:pPr>
            <a:endParaRPr b="1"/>
          </a:p>
          <a:p>
            <a:pPr marL="0" lvl="0" indent="0" algn="l" rtl="0">
              <a:lnSpc>
                <a:spcPct val="90000"/>
              </a:lnSpc>
              <a:spcBef>
                <a:spcPts val="600"/>
              </a:spcBef>
              <a:spcAft>
                <a:spcPts val="0"/>
              </a:spcAft>
              <a:buClr>
                <a:schemeClr val="dk1"/>
              </a:buClr>
              <a:buSzPts val="1800"/>
              <a:buFont typeface="Arial"/>
              <a:buNone/>
            </a:pPr>
            <a:r>
              <a:rPr lang="en" sz="2400" b="1"/>
              <a:t>Who: </a:t>
            </a:r>
            <a:r>
              <a:rPr lang="en"/>
              <a:t>Anyone who </a:t>
            </a:r>
            <a:r>
              <a:rPr lang="en">
                <a:highlight>
                  <a:srgbClr val="FFC000"/>
                </a:highlight>
              </a:rPr>
              <a:t>professionally </a:t>
            </a:r>
            <a:r>
              <a:rPr lang="en"/>
              <a:t>consumes </a:t>
            </a:r>
            <a:r>
              <a:rPr lang="en">
                <a:highlight>
                  <a:srgbClr val="FFC000"/>
                </a:highlight>
              </a:rPr>
              <a:t>health-related information</a:t>
            </a:r>
            <a:r>
              <a:rPr lang="en"/>
              <a:t> </a:t>
            </a:r>
            <a:endParaRPr/>
          </a:p>
          <a:p>
            <a:pPr marL="0" lvl="0" indent="0" algn="l" rtl="0">
              <a:lnSpc>
                <a:spcPct val="90000"/>
              </a:lnSpc>
              <a:spcBef>
                <a:spcPts val="1200"/>
              </a:spcBef>
              <a:spcAft>
                <a:spcPts val="1200"/>
              </a:spcAft>
              <a:buClr>
                <a:schemeClr val="dk1"/>
              </a:buClr>
              <a:buSzPts val="1100"/>
              <a:buFont typeface="Arial"/>
              <a:buNone/>
            </a:pPr>
            <a:endParaRPr/>
          </a:p>
        </p:txBody>
      </p:sp>
      <p:sp>
        <p:nvSpPr>
          <p:cNvPr id="328" name="Google Shape;328;g242a68b9ce5_0_517" descr="Books"/>
          <p:cNvSpPr/>
          <p:nvPr/>
        </p:nvSpPr>
        <p:spPr>
          <a:xfrm>
            <a:off x="79022" y="123637"/>
            <a:ext cx="1151400" cy="1215600"/>
          </a:xfrm>
          <a:prstGeom prst="rect">
            <a:avLst/>
          </a:prstGeom>
          <a:blipFill rotWithShape="1">
            <a:blip r:embed="rId3">
              <a:alphaModFix/>
            </a:blip>
            <a:stretch>
              <a:fillRect/>
            </a:stretch>
          </a:blip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29" name="Google Shape;329;g242a68b9ce5_0_517"/>
          <p:cNvPicPr preferRelativeResize="0"/>
          <p:nvPr/>
        </p:nvPicPr>
        <p:blipFill rotWithShape="1">
          <a:blip r:embed="rId4">
            <a:alphaModFix/>
          </a:blip>
          <a:srcRect/>
          <a:stretch/>
        </p:blipFill>
        <p:spPr>
          <a:xfrm>
            <a:off x="7449600" y="3879225"/>
            <a:ext cx="1694400" cy="12642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g24470f65678_1_0"/>
          <p:cNvSpPr txBox="1">
            <a:spLocks noGrp="1"/>
          </p:cNvSpPr>
          <p:nvPr>
            <p:ph type="title"/>
          </p:nvPr>
        </p:nvSpPr>
        <p:spPr>
          <a:xfrm>
            <a:off x="1446975" y="445025"/>
            <a:ext cx="73854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90000"/>
              </a:lnSpc>
              <a:spcBef>
                <a:spcPts val="0"/>
              </a:spcBef>
              <a:spcAft>
                <a:spcPts val="0"/>
              </a:spcAft>
              <a:buClr>
                <a:schemeClr val="dk1"/>
              </a:buClr>
              <a:buSzPct val="94276"/>
              <a:buFont typeface="Calibri"/>
              <a:buNone/>
            </a:pPr>
            <a:r>
              <a:rPr lang="en" b="1">
                <a:latin typeface="Calibri"/>
                <a:ea typeface="Calibri"/>
                <a:cs typeface="Calibri"/>
                <a:sym typeface="Calibri"/>
              </a:rPr>
              <a:t>Course Objective</a:t>
            </a:r>
            <a:endParaRPr b="1">
              <a:latin typeface="Calibri"/>
              <a:ea typeface="Calibri"/>
              <a:cs typeface="Calibri"/>
              <a:sym typeface="Calibri"/>
            </a:endParaRPr>
          </a:p>
        </p:txBody>
      </p:sp>
      <p:sp>
        <p:nvSpPr>
          <p:cNvPr id="335" name="Google Shape;335;g24470f65678_1_0"/>
          <p:cNvSpPr txBox="1">
            <a:spLocks noGrp="1"/>
          </p:cNvSpPr>
          <p:nvPr>
            <p:ph type="body" idx="1"/>
          </p:nvPr>
        </p:nvSpPr>
        <p:spPr>
          <a:xfrm>
            <a:off x="311700" y="1252834"/>
            <a:ext cx="8520600" cy="3416400"/>
          </a:xfrm>
          <a:prstGeom prst="rect">
            <a:avLst/>
          </a:prstGeom>
          <a:noFill/>
          <a:ln>
            <a:noFill/>
          </a:ln>
        </p:spPr>
        <p:txBody>
          <a:bodyPr spcFirstLastPara="1" wrap="square" lIns="91425" tIns="91425" rIns="91425" bIns="91425" anchor="t" anchorCtr="0">
            <a:normAutofit/>
          </a:bodyPr>
          <a:lstStyle/>
          <a:p>
            <a:pPr marL="114300" lvl="0" indent="0" algn="l" rtl="0">
              <a:lnSpc>
                <a:spcPct val="90000"/>
              </a:lnSpc>
              <a:spcBef>
                <a:spcPts val="0"/>
              </a:spcBef>
              <a:spcAft>
                <a:spcPts val="0"/>
              </a:spcAft>
              <a:buClr>
                <a:schemeClr val="dk1"/>
              </a:buClr>
              <a:buSzPts val="1800"/>
              <a:buNone/>
            </a:pPr>
            <a:r>
              <a:rPr lang="en" sz="2400" u="sng"/>
              <a:t>Biostatistical Literacy</a:t>
            </a:r>
            <a:r>
              <a:rPr lang="en" sz="2400"/>
              <a:t> has the primary goal of developing students’ ability to read and interpret statistical results in the primary literature of their specific scientific field of interest.</a:t>
            </a:r>
            <a:endParaRPr sz="2400"/>
          </a:p>
        </p:txBody>
      </p:sp>
      <p:grpSp>
        <p:nvGrpSpPr>
          <p:cNvPr id="336" name="Google Shape;336;g24470f65678_1_0"/>
          <p:cNvGrpSpPr/>
          <p:nvPr/>
        </p:nvGrpSpPr>
        <p:grpSpPr>
          <a:xfrm>
            <a:off x="490692" y="2599054"/>
            <a:ext cx="7816928" cy="2250639"/>
            <a:chOff x="38" y="162573"/>
            <a:chExt cx="7816928" cy="2250639"/>
          </a:xfrm>
        </p:grpSpPr>
        <p:sp>
          <p:nvSpPr>
            <p:cNvPr id="337" name="Google Shape;337;g24470f65678_1_0"/>
            <p:cNvSpPr/>
            <p:nvPr/>
          </p:nvSpPr>
          <p:spPr>
            <a:xfrm>
              <a:off x="38" y="162573"/>
              <a:ext cx="3652770" cy="662400"/>
            </a:xfrm>
            <a:prstGeom prst="rect">
              <a:avLst/>
            </a:prstGeom>
            <a:solidFill>
              <a:schemeClr val="lt1"/>
            </a:solid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8" name="Google Shape;338;g24470f65678_1_0"/>
            <p:cNvSpPr txBox="1"/>
            <p:nvPr/>
          </p:nvSpPr>
          <p:spPr>
            <a:xfrm>
              <a:off x="38" y="162573"/>
              <a:ext cx="3652770" cy="662400"/>
            </a:xfrm>
            <a:prstGeom prst="rect">
              <a:avLst/>
            </a:prstGeom>
            <a:noFill/>
            <a:ln>
              <a:noFill/>
            </a:ln>
          </p:spPr>
          <p:txBody>
            <a:bodyPr spcFirstLastPara="1" wrap="square" lIns="163575" tIns="93450" rIns="163575" bIns="93450" anchor="ctr" anchorCtr="0">
              <a:noAutofit/>
            </a:bodyPr>
            <a:lstStyle/>
            <a:p>
              <a:pPr marL="0" marR="0" lvl="0" indent="0" algn="ctr" rtl="0">
                <a:lnSpc>
                  <a:spcPct val="90000"/>
                </a:lnSpc>
                <a:spcBef>
                  <a:spcPts val="0"/>
                </a:spcBef>
                <a:spcAft>
                  <a:spcPts val="0"/>
                </a:spcAft>
                <a:buClr>
                  <a:srgbClr val="000000"/>
                </a:buClr>
                <a:buSzPts val="2300"/>
                <a:buFont typeface="Arial"/>
                <a:buNone/>
              </a:pPr>
              <a:r>
                <a:rPr lang="en" sz="2300" b="1" i="0" u="none" strike="noStrike" cap="none">
                  <a:solidFill>
                    <a:schemeClr val="dk1"/>
                  </a:solidFill>
                  <a:latin typeface="Arial"/>
                  <a:ea typeface="Arial"/>
                  <a:cs typeface="Arial"/>
                  <a:sym typeface="Arial"/>
                </a:rPr>
                <a:t>Includes</a:t>
              </a:r>
              <a:endParaRPr sz="1400" b="0" i="0" u="none" strike="noStrike" cap="none">
                <a:solidFill>
                  <a:srgbClr val="000000"/>
                </a:solidFill>
                <a:latin typeface="Arial"/>
                <a:ea typeface="Arial"/>
                <a:cs typeface="Arial"/>
                <a:sym typeface="Arial"/>
              </a:endParaRPr>
            </a:p>
          </p:txBody>
        </p:sp>
        <p:sp>
          <p:nvSpPr>
            <p:cNvPr id="339" name="Google Shape;339;g24470f65678_1_0"/>
            <p:cNvSpPr/>
            <p:nvPr/>
          </p:nvSpPr>
          <p:spPr>
            <a:xfrm>
              <a:off x="38" y="824973"/>
              <a:ext cx="3652770" cy="1588239"/>
            </a:xfrm>
            <a:prstGeom prst="rect">
              <a:avLst/>
            </a:prstGeom>
            <a:solidFill>
              <a:srgbClr val="C9DDD5">
                <a:alpha val="88235"/>
              </a:srgbClr>
            </a:solidFill>
            <a:ln w="25400" cap="flat" cmpd="sng">
              <a:solidFill>
                <a:schemeClr val="accent1">
                  <a:alpha val="88235"/>
                </a:scheme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0" name="Google Shape;340;g24470f65678_1_0"/>
            <p:cNvSpPr txBox="1"/>
            <p:nvPr/>
          </p:nvSpPr>
          <p:spPr>
            <a:xfrm>
              <a:off x="38" y="824973"/>
              <a:ext cx="3652770" cy="1588239"/>
            </a:xfrm>
            <a:prstGeom prst="rect">
              <a:avLst/>
            </a:prstGeom>
            <a:noFill/>
            <a:ln>
              <a:noFill/>
            </a:ln>
          </p:spPr>
          <p:txBody>
            <a:bodyPr spcFirstLastPara="1" wrap="square" lIns="122675" tIns="122675" rIns="163575" bIns="184000" anchor="t" anchorCtr="0">
              <a:noAutofit/>
            </a:bodyPr>
            <a:lstStyle/>
            <a:p>
              <a:pPr marL="228600" marR="0" lvl="1" indent="-228600" algn="l" rtl="0">
                <a:lnSpc>
                  <a:spcPct val="90000"/>
                </a:lnSpc>
                <a:spcBef>
                  <a:spcPts val="0"/>
                </a:spcBef>
                <a:spcAft>
                  <a:spcPts val="0"/>
                </a:spcAft>
                <a:buClr>
                  <a:srgbClr val="000000"/>
                </a:buClr>
                <a:buSzPts val="2300"/>
                <a:buFont typeface="Arial"/>
                <a:buChar char="•"/>
              </a:pPr>
              <a:r>
                <a:rPr lang="en" sz="2300" b="0" i="0" u="none" strike="noStrike" cap="none">
                  <a:solidFill>
                    <a:srgbClr val="000000"/>
                  </a:solidFill>
                  <a:latin typeface="Arial"/>
                  <a:ea typeface="Arial"/>
                  <a:cs typeface="Arial"/>
                  <a:sym typeface="Arial"/>
                </a:rPr>
                <a:t>Critically reading research articles</a:t>
              </a:r>
              <a:endParaRPr sz="1400" b="0" i="0" u="none" strike="noStrike" cap="none">
                <a:solidFill>
                  <a:srgbClr val="000000"/>
                </a:solidFill>
                <a:latin typeface="Arial"/>
                <a:ea typeface="Arial"/>
                <a:cs typeface="Arial"/>
                <a:sym typeface="Arial"/>
              </a:endParaRPr>
            </a:p>
            <a:p>
              <a:pPr marL="228600" marR="0" lvl="1" indent="-228600" algn="l" rtl="0">
                <a:lnSpc>
                  <a:spcPct val="90000"/>
                </a:lnSpc>
                <a:spcBef>
                  <a:spcPts val="1800"/>
                </a:spcBef>
                <a:spcAft>
                  <a:spcPts val="0"/>
                </a:spcAft>
                <a:buClr>
                  <a:srgbClr val="000000"/>
                </a:buClr>
                <a:buSzPts val="2300"/>
                <a:buFont typeface="Arial"/>
                <a:buChar char="•"/>
              </a:pPr>
              <a:r>
                <a:rPr lang="en" sz="2300" b="0" i="0" u="none" strike="noStrike" cap="none">
                  <a:solidFill>
                    <a:srgbClr val="000000"/>
                  </a:solidFill>
                  <a:latin typeface="Arial"/>
                  <a:ea typeface="Arial"/>
                  <a:cs typeface="Arial"/>
                  <a:sym typeface="Arial"/>
                </a:rPr>
                <a:t>Interpreting results</a:t>
              </a:r>
              <a:endParaRPr sz="1400" b="0" i="0" u="none" strike="noStrike" cap="none">
                <a:solidFill>
                  <a:srgbClr val="000000"/>
                </a:solidFill>
                <a:latin typeface="Arial"/>
                <a:ea typeface="Arial"/>
                <a:cs typeface="Arial"/>
                <a:sym typeface="Arial"/>
              </a:endParaRPr>
            </a:p>
          </p:txBody>
        </p:sp>
        <p:sp>
          <p:nvSpPr>
            <p:cNvPr id="341" name="Google Shape;341;g24470f65678_1_0"/>
            <p:cNvSpPr/>
            <p:nvPr/>
          </p:nvSpPr>
          <p:spPr>
            <a:xfrm>
              <a:off x="4164196" y="162573"/>
              <a:ext cx="3652770" cy="662400"/>
            </a:xfrm>
            <a:prstGeom prst="rect">
              <a:avLst/>
            </a:prstGeom>
            <a:solidFill>
              <a:schemeClr val="lt1"/>
            </a:solidFill>
            <a:ln w="38100" cap="flat" cmpd="sng">
              <a:solidFill>
                <a:srgbClr val="C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2" name="Google Shape;342;g24470f65678_1_0"/>
            <p:cNvSpPr txBox="1"/>
            <p:nvPr/>
          </p:nvSpPr>
          <p:spPr>
            <a:xfrm>
              <a:off x="4164196" y="162573"/>
              <a:ext cx="3652770" cy="662400"/>
            </a:xfrm>
            <a:prstGeom prst="rect">
              <a:avLst/>
            </a:prstGeom>
            <a:noFill/>
            <a:ln>
              <a:noFill/>
            </a:ln>
          </p:spPr>
          <p:txBody>
            <a:bodyPr spcFirstLastPara="1" wrap="square" lIns="163575" tIns="93450" rIns="163575" bIns="93450" anchor="ctr" anchorCtr="0">
              <a:noAutofit/>
            </a:bodyPr>
            <a:lstStyle/>
            <a:p>
              <a:pPr marL="234950" marR="0" lvl="0" indent="0" algn="ctr" rtl="0">
                <a:lnSpc>
                  <a:spcPct val="90000"/>
                </a:lnSpc>
                <a:spcBef>
                  <a:spcPts val="0"/>
                </a:spcBef>
                <a:spcAft>
                  <a:spcPts val="0"/>
                </a:spcAft>
                <a:buClr>
                  <a:srgbClr val="000000"/>
                </a:buClr>
                <a:buSzPts val="2300"/>
                <a:buFont typeface="Arial"/>
                <a:buNone/>
              </a:pPr>
              <a:r>
                <a:rPr lang="en" sz="2300" b="1" i="0" u="none" strike="noStrike" cap="none">
                  <a:solidFill>
                    <a:schemeClr val="dk1"/>
                  </a:solidFill>
                  <a:latin typeface="Arial"/>
                  <a:ea typeface="Arial"/>
                  <a:cs typeface="Arial"/>
                  <a:sym typeface="Arial"/>
                </a:rPr>
                <a:t>Does Not Include</a:t>
              </a:r>
              <a:endParaRPr sz="1400" b="0" i="0" u="none" strike="noStrike" cap="none">
                <a:solidFill>
                  <a:srgbClr val="000000"/>
                </a:solidFill>
                <a:latin typeface="Arial"/>
                <a:ea typeface="Arial"/>
                <a:cs typeface="Arial"/>
                <a:sym typeface="Arial"/>
              </a:endParaRPr>
            </a:p>
          </p:txBody>
        </p:sp>
        <p:sp>
          <p:nvSpPr>
            <p:cNvPr id="343" name="Google Shape;343;g24470f65678_1_0"/>
            <p:cNvSpPr/>
            <p:nvPr/>
          </p:nvSpPr>
          <p:spPr>
            <a:xfrm>
              <a:off x="4164196" y="824973"/>
              <a:ext cx="3652770" cy="1588239"/>
            </a:xfrm>
            <a:prstGeom prst="rect">
              <a:avLst/>
            </a:prstGeom>
            <a:solidFill>
              <a:srgbClr val="C00000">
                <a:alpha val="20000"/>
              </a:srgbClr>
            </a:solidFill>
            <a:ln w="25400" cap="flat" cmpd="sng">
              <a:solidFill>
                <a:srgbClr val="C00000">
                  <a:alpha val="88235"/>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4" name="Google Shape;344;g24470f65678_1_0"/>
            <p:cNvSpPr txBox="1"/>
            <p:nvPr/>
          </p:nvSpPr>
          <p:spPr>
            <a:xfrm>
              <a:off x="4164196" y="824973"/>
              <a:ext cx="3652770" cy="1588239"/>
            </a:xfrm>
            <a:prstGeom prst="rect">
              <a:avLst/>
            </a:prstGeom>
            <a:noFill/>
            <a:ln>
              <a:noFill/>
            </a:ln>
          </p:spPr>
          <p:txBody>
            <a:bodyPr spcFirstLastPara="1" wrap="square" lIns="122675" tIns="122675" rIns="163575" bIns="184000" anchor="t" anchorCtr="0">
              <a:noAutofit/>
            </a:bodyPr>
            <a:lstStyle/>
            <a:p>
              <a:pPr marL="228600" marR="0" lvl="1" indent="-228600" algn="l" rtl="0">
                <a:lnSpc>
                  <a:spcPct val="90000"/>
                </a:lnSpc>
                <a:spcBef>
                  <a:spcPts val="0"/>
                </a:spcBef>
                <a:spcAft>
                  <a:spcPts val="0"/>
                </a:spcAft>
                <a:buClr>
                  <a:srgbClr val="000000"/>
                </a:buClr>
                <a:buSzPts val="2300"/>
                <a:buFont typeface="Arial"/>
                <a:buChar char="•"/>
              </a:pPr>
              <a:r>
                <a:rPr lang="en" sz="2300" b="0" i="0" u="none" strike="noStrike" cap="none">
                  <a:solidFill>
                    <a:srgbClr val="000000"/>
                  </a:solidFill>
                  <a:latin typeface="Arial"/>
                  <a:ea typeface="Arial"/>
                  <a:cs typeface="Arial"/>
                  <a:sym typeface="Arial"/>
                </a:rPr>
                <a:t>Calculations (VERY minimal)</a:t>
              </a:r>
              <a:endParaRPr sz="1400" b="0" i="0" u="none" strike="noStrike" cap="none">
                <a:solidFill>
                  <a:srgbClr val="000000"/>
                </a:solidFill>
                <a:latin typeface="Arial"/>
                <a:ea typeface="Arial"/>
                <a:cs typeface="Arial"/>
                <a:sym typeface="Arial"/>
              </a:endParaRPr>
            </a:p>
            <a:p>
              <a:pPr marL="228600" marR="0" lvl="1" indent="-228600" algn="l" rtl="0">
                <a:lnSpc>
                  <a:spcPct val="90000"/>
                </a:lnSpc>
                <a:spcBef>
                  <a:spcPts val="345"/>
                </a:spcBef>
                <a:spcAft>
                  <a:spcPts val="0"/>
                </a:spcAft>
                <a:buClr>
                  <a:srgbClr val="000000"/>
                </a:buClr>
                <a:buSzPts val="2300"/>
                <a:buFont typeface="Arial"/>
                <a:buChar char="•"/>
              </a:pPr>
              <a:r>
                <a:rPr lang="en" sz="2300" b="0" i="0" u="none" strike="noStrike" cap="none">
                  <a:solidFill>
                    <a:srgbClr val="000000"/>
                  </a:solidFill>
                  <a:latin typeface="Arial"/>
                  <a:ea typeface="Arial"/>
                  <a:cs typeface="Arial"/>
                  <a:sym typeface="Arial"/>
                </a:rPr>
                <a:t>Statistical programming software (No!)</a:t>
              </a:r>
              <a:endParaRPr sz="1400" b="0" i="0" u="none" strike="noStrike" cap="none">
                <a:solidFill>
                  <a:srgbClr val="000000"/>
                </a:solidFill>
                <a:latin typeface="Arial"/>
                <a:ea typeface="Arial"/>
                <a:cs typeface="Arial"/>
                <a:sym typeface="Arial"/>
              </a:endParaRPr>
            </a:p>
          </p:txBody>
        </p:sp>
      </p:grpSp>
      <p:pic>
        <p:nvPicPr>
          <p:cNvPr id="345" name="Google Shape;345;g24470f65678_1_0" descr="Thumbs up sign with solid fill"/>
          <p:cNvPicPr preferRelativeResize="0"/>
          <p:nvPr/>
        </p:nvPicPr>
        <p:blipFill rotWithShape="1">
          <a:blip r:embed="rId3">
            <a:alphaModFix/>
          </a:blip>
          <a:srcRect/>
          <a:stretch/>
        </p:blipFill>
        <p:spPr>
          <a:xfrm>
            <a:off x="493368" y="2538082"/>
            <a:ext cx="685945" cy="685945"/>
          </a:xfrm>
          <a:prstGeom prst="rect">
            <a:avLst/>
          </a:prstGeom>
          <a:noFill/>
          <a:ln>
            <a:noFill/>
          </a:ln>
        </p:spPr>
      </p:pic>
      <p:pic>
        <p:nvPicPr>
          <p:cNvPr id="346" name="Google Shape;346;g24470f65678_1_0" descr="Thumbs Down with solid fill"/>
          <p:cNvPicPr preferRelativeResize="0"/>
          <p:nvPr/>
        </p:nvPicPr>
        <p:blipFill rotWithShape="1">
          <a:blip r:embed="rId4">
            <a:alphaModFix/>
          </a:blip>
          <a:srcRect/>
          <a:stretch/>
        </p:blipFill>
        <p:spPr>
          <a:xfrm>
            <a:off x="4652360" y="2583238"/>
            <a:ext cx="685945" cy="68594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7"/>
          <p:cNvSpPr txBox="1">
            <a:spLocks noGrp="1"/>
          </p:cNvSpPr>
          <p:nvPr>
            <p:ph type="title"/>
          </p:nvPr>
        </p:nvSpPr>
        <p:spPr>
          <a:xfrm>
            <a:off x="1446975" y="445025"/>
            <a:ext cx="73854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90000"/>
              </a:lnSpc>
              <a:spcBef>
                <a:spcPts val="0"/>
              </a:spcBef>
              <a:spcAft>
                <a:spcPts val="0"/>
              </a:spcAft>
              <a:buClr>
                <a:schemeClr val="dk1"/>
              </a:buClr>
              <a:buSzPct val="94276"/>
              <a:buFont typeface="Calibri"/>
              <a:buNone/>
            </a:pPr>
            <a:r>
              <a:rPr lang="en" b="1"/>
              <a:t>GOAL of Seminar</a:t>
            </a:r>
            <a:endParaRPr b="1"/>
          </a:p>
          <a:p>
            <a:pPr marL="0" lvl="0" indent="0" algn="l" rtl="0">
              <a:lnSpc>
                <a:spcPct val="90000"/>
              </a:lnSpc>
              <a:spcBef>
                <a:spcPts val="0"/>
              </a:spcBef>
              <a:spcAft>
                <a:spcPts val="0"/>
              </a:spcAft>
              <a:buClr>
                <a:schemeClr val="dk1"/>
              </a:buClr>
              <a:buSzPct val="94276"/>
              <a:buFont typeface="Calibri"/>
              <a:buNone/>
            </a:pPr>
            <a:endParaRPr b="1"/>
          </a:p>
        </p:txBody>
      </p:sp>
      <p:sp>
        <p:nvSpPr>
          <p:cNvPr id="108" name="Google Shape;108;p7"/>
          <p:cNvSpPr txBox="1"/>
          <p:nvPr/>
        </p:nvSpPr>
        <p:spPr>
          <a:xfrm>
            <a:off x="673400" y="1819750"/>
            <a:ext cx="7567800" cy="2308800"/>
          </a:xfrm>
          <a:prstGeom prst="rect">
            <a:avLst/>
          </a:prstGeom>
          <a:noFill/>
          <a:ln w="38100" cap="flat" cmpd="sng">
            <a:solidFill>
              <a:schemeClr val="accent2"/>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2400"/>
              <a:buFont typeface="Calibri"/>
              <a:buNone/>
            </a:pPr>
            <a:r>
              <a:rPr lang="en" sz="3600" b="0" i="0" u="none" strike="noStrike" cap="none">
                <a:solidFill>
                  <a:schemeClr val="dk1"/>
                </a:solidFill>
                <a:latin typeface="Calibri"/>
                <a:ea typeface="Calibri"/>
                <a:cs typeface="Calibri"/>
                <a:sym typeface="Calibri"/>
              </a:rPr>
              <a:t>To promote a course that </a:t>
            </a:r>
            <a:endParaRPr sz="3600" b="0" i="0" u="none" strike="noStrike" cap="none">
              <a:solidFill>
                <a:schemeClr val="dk1"/>
              </a:solidFill>
              <a:latin typeface="Calibri"/>
              <a:ea typeface="Calibri"/>
              <a:cs typeface="Calibri"/>
              <a:sym typeface="Calibri"/>
            </a:endParaRPr>
          </a:p>
          <a:p>
            <a:pPr marL="0" marR="0" lvl="0" indent="0" algn="ctr" rtl="0">
              <a:lnSpc>
                <a:spcPct val="100000"/>
              </a:lnSpc>
              <a:spcBef>
                <a:spcPts val="0"/>
              </a:spcBef>
              <a:spcAft>
                <a:spcPts val="0"/>
              </a:spcAft>
              <a:buClr>
                <a:schemeClr val="dk1"/>
              </a:buClr>
              <a:buSzPts val="2400"/>
              <a:buFont typeface="Calibri"/>
              <a:buNone/>
            </a:pPr>
            <a:r>
              <a:rPr lang="en" sz="3600" b="0" i="0" u="none" strike="noStrike" cap="none">
                <a:solidFill>
                  <a:schemeClr val="dk1"/>
                </a:solidFill>
                <a:latin typeface="Calibri"/>
                <a:ea typeface="Calibri"/>
                <a:cs typeface="Calibri"/>
                <a:sym typeface="Calibri"/>
              </a:rPr>
              <a:t>develops students’ abilities to </a:t>
            </a:r>
            <a:endParaRPr sz="3600" b="0" i="0" u="none" strike="noStrike" cap="none">
              <a:solidFill>
                <a:schemeClr val="dk1"/>
              </a:solidFill>
              <a:latin typeface="Calibri"/>
              <a:ea typeface="Calibri"/>
              <a:cs typeface="Calibri"/>
              <a:sym typeface="Calibri"/>
            </a:endParaRPr>
          </a:p>
          <a:p>
            <a:pPr marL="0" marR="0" lvl="0" indent="0" algn="ctr" rtl="0">
              <a:lnSpc>
                <a:spcPct val="100000"/>
              </a:lnSpc>
              <a:spcBef>
                <a:spcPts val="0"/>
              </a:spcBef>
              <a:spcAft>
                <a:spcPts val="0"/>
              </a:spcAft>
              <a:buClr>
                <a:schemeClr val="dk1"/>
              </a:buClr>
              <a:buSzPts val="2400"/>
              <a:buFont typeface="Calibri"/>
              <a:buNone/>
            </a:pPr>
            <a:r>
              <a:rPr lang="en" sz="3600" b="0" i="0" u="none" strike="noStrike" cap="none">
                <a:solidFill>
                  <a:schemeClr val="dk1"/>
                </a:solidFill>
                <a:latin typeface="Calibri"/>
                <a:ea typeface="Calibri"/>
                <a:cs typeface="Calibri"/>
                <a:sym typeface="Calibri"/>
              </a:rPr>
              <a:t>read, interpret, and evaluate </a:t>
            </a:r>
            <a:endParaRPr sz="3600" b="0" i="0" u="none" strike="noStrike" cap="none">
              <a:solidFill>
                <a:schemeClr val="dk1"/>
              </a:solidFill>
              <a:latin typeface="Calibri"/>
              <a:ea typeface="Calibri"/>
              <a:cs typeface="Calibri"/>
              <a:sym typeface="Calibri"/>
            </a:endParaRPr>
          </a:p>
          <a:p>
            <a:pPr marL="0" marR="0" lvl="0" indent="0" algn="ctr" rtl="0">
              <a:lnSpc>
                <a:spcPct val="100000"/>
              </a:lnSpc>
              <a:spcBef>
                <a:spcPts val="0"/>
              </a:spcBef>
              <a:spcAft>
                <a:spcPts val="0"/>
              </a:spcAft>
              <a:buClr>
                <a:schemeClr val="dk1"/>
              </a:buClr>
              <a:buSzPts val="2400"/>
              <a:buFont typeface="Calibri"/>
              <a:buNone/>
            </a:pPr>
            <a:r>
              <a:rPr lang="en" sz="3600" b="0" i="0" u="none" strike="noStrike" cap="none">
                <a:solidFill>
                  <a:schemeClr val="dk1"/>
                </a:solidFill>
                <a:latin typeface="Calibri"/>
                <a:ea typeface="Calibri"/>
                <a:cs typeface="Calibri"/>
                <a:sym typeface="Calibri"/>
              </a:rPr>
              <a:t>evidence from data.</a:t>
            </a:r>
            <a:r>
              <a:rPr lang="en" sz="2400" b="0" i="0" u="none" strike="noStrike" cap="none">
                <a:solidFill>
                  <a:schemeClr val="dk1"/>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8"/>
          <p:cNvSpPr txBox="1">
            <a:spLocks noGrp="1"/>
          </p:cNvSpPr>
          <p:nvPr>
            <p:ph type="title"/>
          </p:nvPr>
        </p:nvSpPr>
        <p:spPr>
          <a:xfrm>
            <a:off x="1582625" y="445025"/>
            <a:ext cx="72498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90000"/>
              </a:lnSpc>
              <a:spcBef>
                <a:spcPts val="0"/>
              </a:spcBef>
              <a:spcAft>
                <a:spcPts val="0"/>
              </a:spcAft>
              <a:buClr>
                <a:schemeClr val="dk1"/>
              </a:buClr>
              <a:buSzPct val="94276"/>
              <a:buFont typeface="Calibri"/>
              <a:buNone/>
            </a:pPr>
            <a:r>
              <a:rPr lang="en" b="1">
                <a:latin typeface="Calibri"/>
                <a:ea typeface="Calibri"/>
                <a:cs typeface="Calibri"/>
                <a:sym typeface="Calibri"/>
              </a:rPr>
              <a:t>What is Biostatistics?</a:t>
            </a:r>
            <a:endParaRPr b="1">
              <a:latin typeface="Calibri"/>
              <a:ea typeface="Calibri"/>
              <a:cs typeface="Calibri"/>
              <a:sym typeface="Calibri"/>
            </a:endParaRPr>
          </a:p>
        </p:txBody>
      </p:sp>
      <p:sp>
        <p:nvSpPr>
          <p:cNvPr id="352" name="Google Shape;352;p8"/>
          <p:cNvSpPr txBox="1">
            <a:spLocks noGrp="1"/>
          </p:cNvSpPr>
          <p:nvPr>
            <p:ph type="body" idx="1"/>
          </p:nvPr>
        </p:nvSpPr>
        <p:spPr>
          <a:xfrm>
            <a:off x="311700" y="1152475"/>
            <a:ext cx="8520600" cy="3930300"/>
          </a:xfrm>
          <a:prstGeom prst="rect">
            <a:avLst/>
          </a:prstGeom>
          <a:noFill/>
          <a:ln>
            <a:noFill/>
          </a:ln>
        </p:spPr>
        <p:txBody>
          <a:bodyPr spcFirstLastPara="1" wrap="square" lIns="91425" tIns="91425" rIns="91425" bIns="91425" anchor="t" anchorCtr="0">
            <a:normAutofit/>
          </a:bodyPr>
          <a:lstStyle/>
          <a:p>
            <a:pPr marL="0" lvl="0" indent="0" algn="l" rtl="0">
              <a:lnSpc>
                <a:spcPct val="90000"/>
              </a:lnSpc>
              <a:spcBef>
                <a:spcPts val="0"/>
              </a:spcBef>
              <a:spcAft>
                <a:spcPts val="0"/>
              </a:spcAft>
              <a:buClr>
                <a:schemeClr val="dk1"/>
              </a:buClr>
              <a:buSzPts val="1100"/>
              <a:buFont typeface="Arial"/>
              <a:buNone/>
            </a:pPr>
            <a:r>
              <a:rPr lang="en" sz="2600" b="1" cap="small">
                <a:solidFill>
                  <a:schemeClr val="dk1"/>
                </a:solidFill>
              </a:rPr>
              <a:t>Branch of statistics </a:t>
            </a:r>
            <a:r>
              <a:rPr lang="en" sz="2600">
                <a:solidFill>
                  <a:schemeClr val="dk1"/>
                </a:solidFill>
              </a:rPr>
              <a:t>that deals with data from </a:t>
            </a:r>
            <a:r>
              <a:rPr lang="en" sz="2600" b="1" cap="small">
                <a:solidFill>
                  <a:schemeClr val="dk1"/>
                </a:solidFill>
              </a:rPr>
              <a:t>biology</a:t>
            </a:r>
            <a:r>
              <a:rPr lang="en" sz="2600">
                <a:solidFill>
                  <a:schemeClr val="dk1"/>
                </a:solidFill>
              </a:rPr>
              <a:t>, </a:t>
            </a:r>
            <a:r>
              <a:rPr lang="en" sz="2600" b="1" cap="small">
                <a:solidFill>
                  <a:schemeClr val="dk1"/>
                </a:solidFill>
              </a:rPr>
              <a:t>public health</a:t>
            </a:r>
            <a:r>
              <a:rPr lang="en" sz="2600">
                <a:solidFill>
                  <a:schemeClr val="dk1"/>
                </a:solidFill>
              </a:rPr>
              <a:t>, </a:t>
            </a:r>
            <a:r>
              <a:rPr lang="en" sz="2600" b="1" cap="small">
                <a:solidFill>
                  <a:schemeClr val="dk1"/>
                </a:solidFill>
              </a:rPr>
              <a:t>Medicine</a:t>
            </a:r>
            <a:r>
              <a:rPr lang="en" sz="2600">
                <a:solidFill>
                  <a:schemeClr val="dk1"/>
                </a:solidFill>
              </a:rPr>
              <a:t>, and other </a:t>
            </a:r>
            <a:r>
              <a:rPr lang="en" sz="2600" b="1" cap="small">
                <a:solidFill>
                  <a:schemeClr val="dk1"/>
                </a:solidFill>
              </a:rPr>
              <a:t>health sciences</a:t>
            </a:r>
            <a:r>
              <a:rPr lang="en" sz="2600">
                <a:solidFill>
                  <a:schemeClr val="dk1"/>
                </a:solidFill>
              </a:rPr>
              <a:t>.</a:t>
            </a:r>
            <a:endParaRPr sz="2600">
              <a:solidFill>
                <a:schemeClr val="dk1"/>
              </a:solidFill>
            </a:endParaRPr>
          </a:p>
          <a:p>
            <a:pPr marL="457200" lvl="0" indent="0" algn="l" rtl="0">
              <a:lnSpc>
                <a:spcPct val="90000"/>
              </a:lnSpc>
              <a:spcBef>
                <a:spcPts val="1200"/>
              </a:spcBef>
              <a:spcAft>
                <a:spcPts val="0"/>
              </a:spcAft>
              <a:buClr>
                <a:schemeClr val="dk1"/>
              </a:buClr>
              <a:buSzPts val="1800"/>
              <a:buNone/>
            </a:pPr>
            <a:endParaRPr sz="2600" b="1">
              <a:solidFill>
                <a:schemeClr val="dk1"/>
              </a:solidFill>
            </a:endParaRPr>
          </a:p>
          <a:p>
            <a:pPr marL="0" lvl="0" indent="0" algn="l" rtl="0">
              <a:lnSpc>
                <a:spcPct val="90000"/>
              </a:lnSpc>
              <a:spcBef>
                <a:spcPts val="1200"/>
              </a:spcBef>
              <a:spcAft>
                <a:spcPts val="0"/>
              </a:spcAft>
              <a:buClr>
                <a:schemeClr val="dk1"/>
              </a:buClr>
              <a:buSzPts val="1800"/>
              <a:buNone/>
            </a:pPr>
            <a:r>
              <a:rPr lang="en" sz="2600" b="1">
                <a:solidFill>
                  <a:schemeClr val="dk1"/>
                </a:solidFill>
              </a:rPr>
              <a:t>Examples</a:t>
            </a:r>
            <a:r>
              <a:rPr lang="en" sz="2600">
                <a:solidFill>
                  <a:schemeClr val="dk1"/>
                </a:solidFill>
              </a:rPr>
              <a:t>:</a:t>
            </a:r>
            <a:endParaRPr sz="2600">
              <a:solidFill>
                <a:schemeClr val="dk1"/>
              </a:solidFill>
            </a:endParaRPr>
          </a:p>
          <a:p>
            <a:pPr marL="0" lvl="0" indent="0" algn="l" rtl="0">
              <a:lnSpc>
                <a:spcPct val="90000"/>
              </a:lnSpc>
              <a:spcBef>
                <a:spcPts val="1200"/>
              </a:spcBef>
              <a:spcAft>
                <a:spcPts val="0"/>
              </a:spcAft>
              <a:buClr>
                <a:schemeClr val="dk1"/>
              </a:buClr>
              <a:buSzPts val="1100"/>
              <a:buFont typeface="Arial"/>
              <a:buNone/>
            </a:pPr>
            <a:r>
              <a:rPr lang="en" sz="2200">
                <a:solidFill>
                  <a:srgbClr val="7A0019"/>
                </a:solidFill>
              </a:rPr>
              <a:t>•</a:t>
            </a:r>
            <a:r>
              <a:rPr lang="en" sz="2200">
                <a:solidFill>
                  <a:schemeClr val="dk1"/>
                </a:solidFill>
              </a:rPr>
              <a:t>Identifying risk factors associated with a disease or condition</a:t>
            </a:r>
            <a:endParaRPr sz="2200">
              <a:solidFill>
                <a:schemeClr val="dk1"/>
              </a:solidFill>
            </a:endParaRPr>
          </a:p>
          <a:p>
            <a:pPr marL="0" lvl="0" indent="0" algn="l" rtl="0">
              <a:lnSpc>
                <a:spcPct val="90000"/>
              </a:lnSpc>
              <a:spcBef>
                <a:spcPts val="1200"/>
              </a:spcBef>
              <a:spcAft>
                <a:spcPts val="0"/>
              </a:spcAft>
              <a:buClr>
                <a:schemeClr val="dk1"/>
              </a:buClr>
              <a:buSzPts val="1100"/>
              <a:buFont typeface="Arial"/>
              <a:buNone/>
            </a:pPr>
            <a:r>
              <a:rPr lang="en" sz="2200">
                <a:solidFill>
                  <a:srgbClr val="7A0019"/>
                </a:solidFill>
              </a:rPr>
              <a:t>•</a:t>
            </a:r>
            <a:r>
              <a:rPr lang="en" sz="2200">
                <a:solidFill>
                  <a:schemeClr val="dk1"/>
                </a:solidFill>
              </a:rPr>
              <a:t>Evaluating the effectiveness of interventions on a disease or condition</a:t>
            </a:r>
            <a:endParaRPr sz="2200">
              <a:solidFill>
                <a:schemeClr val="dk1"/>
              </a:solidFill>
            </a:endParaRPr>
          </a:p>
          <a:p>
            <a:pPr marL="0" lvl="0" indent="0" algn="l" rtl="0">
              <a:lnSpc>
                <a:spcPct val="90000"/>
              </a:lnSpc>
              <a:spcBef>
                <a:spcPts val="1200"/>
              </a:spcBef>
              <a:spcAft>
                <a:spcPts val="1200"/>
              </a:spcAft>
              <a:buClr>
                <a:srgbClr val="7A0019"/>
              </a:buClr>
              <a:buSzPts val="1800"/>
              <a:buNone/>
            </a:pPr>
            <a:r>
              <a:rPr lang="en" sz="2200">
                <a:solidFill>
                  <a:srgbClr val="7A0019"/>
                </a:solidFill>
              </a:rPr>
              <a:t>•</a:t>
            </a:r>
            <a:r>
              <a:rPr lang="en" sz="2200">
                <a:solidFill>
                  <a:schemeClr val="dk1"/>
                </a:solidFill>
              </a:rPr>
              <a:t>Predicting disease or condition outcomes based on risk factors</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57" name="Google Shape;357;p34"/>
          <p:cNvSpPr txBox="1">
            <a:spLocks noGrp="1"/>
          </p:cNvSpPr>
          <p:nvPr>
            <p:ph type="title"/>
          </p:nvPr>
        </p:nvSpPr>
        <p:spPr>
          <a:xfrm>
            <a:off x="1390450" y="445025"/>
            <a:ext cx="74418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90000"/>
              </a:lnSpc>
              <a:spcBef>
                <a:spcPts val="0"/>
              </a:spcBef>
              <a:spcAft>
                <a:spcPts val="0"/>
              </a:spcAft>
              <a:buClr>
                <a:schemeClr val="dk1"/>
              </a:buClr>
              <a:buSzPct val="94276"/>
              <a:buFont typeface="Calibri"/>
              <a:buNone/>
            </a:pPr>
            <a:r>
              <a:rPr lang="en" b="1"/>
              <a:t>Overview of Biostatistical Literacy Course</a:t>
            </a:r>
            <a:endParaRPr b="1"/>
          </a:p>
        </p:txBody>
      </p:sp>
      <p:grpSp>
        <p:nvGrpSpPr>
          <p:cNvPr id="358" name="Google Shape;358;p34"/>
          <p:cNvGrpSpPr/>
          <p:nvPr/>
        </p:nvGrpSpPr>
        <p:grpSpPr>
          <a:xfrm>
            <a:off x="277136" y="1526499"/>
            <a:ext cx="8589728" cy="912958"/>
            <a:chOff x="823380" y="25950494"/>
            <a:chExt cx="15476804" cy="1454797"/>
          </a:xfrm>
        </p:grpSpPr>
        <p:sp>
          <p:nvSpPr>
            <p:cNvPr id="359" name="Google Shape;359;p34"/>
            <p:cNvSpPr/>
            <p:nvPr/>
          </p:nvSpPr>
          <p:spPr>
            <a:xfrm>
              <a:off x="12509702" y="25961264"/>
              <a:ext cx="3790482" cy="1434903"/>
            </a:xfrm>
            <a:prstGeom prst="homePlate">
              <a:avLst>
                <a:gd name="adj" fmla="val 50000"/>
              </a:avLst>
            </a:prstGeom>
            <a:solidFill>
              <a:schemeClr val="accent1"/>
            </a:solidFill>
            <a:ln w="25400" cap="flat" cmpd="sng">
              <a:solidFill>
                <a:srgbClr val="157057"/>
              </a:solidFill>
              <a:prstDash val="solid"/>
              <a:round/>
              <a:headEnd type="none" w="sm" len="sm"/>
              <a:tailEnd type="none" w="sm" len="sm"/>
            </a:ln>
          </p:spPr>
          <p:txBody>
            <a:bodyPr spcFirstLastPara="1" wrap="square" lIns="822950" tIns="45700" rIns="91425" bIns="45700" anchor="ctr" anchorCtr="0">
              <a:noAutofit/>
            </a:bodyPr>
            <a:lstStyle/>
            <a:p>
              <a:pPr marL="0" marR="0" lvl="0" indent="0" algn="ctr" rtl="0">
                <a:lnSpc>
                  <a:spcPct val="100000"/>
                </a:lnSpc>
                <a:spcBef>
                  <a:spcPts val="0"/>
                </a:spcBef>
                <a:spcAft>
                  <a:spcPts val="0"/>
                </a:spcAft>
                <a:buClr>
                  <a:srgbClr val="000000"/>
                </a:buClr>
                <a:buSzPts val="1700"/>
                <a:buFont typeface="Arial"/>
                <a:buNone/>
              </a:pPr>
              <a:r>
                <a:rPr lang="en" sz="1700" b="0" i="0" u="none" strike="noStrike" cap="none">
                  <a:solidFill>
                    <a:schemeClr val="lt1"/>
                  </a:solidFill>
                  <a:latin typeface="Helvetica Neue"/>
                  <a:ea typeface="Helvetica Neue"/>
                  <a:cs typeface="Helvetica Neue"/>
                  <a:sym typeface="Helvetica Neue"/>
                </a:rPr>
                <a:t>CI for a Mean</a:t>
              </a:r>
              <a:endParaRPr sz="1400" b="0" i="0" u="none" strike="noStrike" cap="none">
                <a:solidFill>
                  <a:srgbClr val="000000"/>
                </a:solidFill>
                <a:latin typeface="Arial"/>
                <a:ea typeface="Arial"/>
                <a:cs typeface="Arial"/>
                <a:sym typeface="Arial"/>
              </a:endParaRPr>
            </a:p>
          </p:txBody>
        </p:sp>
        <p:sp>
          <p:nvSpPr>
            <p:cNvPr id="360" name="Google Shape;360;p34"/>
            <p:cNvSpPr/>
            <p:nvPr/>
          </p:nvSpPr>
          <p:spPr>
            <a:xfrm>
              <a:off x="8974212" y="25961264"/>
              <a:ext cx="4754879" cy="1434903"/>
            </a:xfrm>
            <a:prstGeom prst="homePlate">
              <a:avLst>
                <a:gd name="adj" fmla="val 50000"/>
              </a:avLst>
            </a:prstGeom>
            <a:solidFill>
              <a:srgbClr val="C5F5E8"/>
            </a:solidFill>
            <a:ln w="25400" cap="flat" cmpd="sng">
              <a:solidFill>
                <a:srgbClr val="157057"/>
              </a:solidFill>
              <a:prstDash val="solid"/>
              <a:round/>
              <a:headEnd type="none" w="sm" len="sm"/>
              <a:tailEnd type="none" w="sm" len="sm"/>
            </a:ln>
          </p:spPr>
          <p:txBody>
            <a:bodyPr spcFirstLastPara="1" wrap="square" lIns="822950" tIns="45700" rIns="91425" bIns="45700" anchor="ctr" anchorCtr="0">
              <a:noAutofit/>
            </a:bodyPr>
            <a:lstStyle/>
            <a:p>
              <a:pPr marL="0" marR="0" lvl="0" indent="0" algn="ctr" rtl="0">
                <a:lnSpc>
                  <a:spcPct val="100000"/>
                </a:lnSpc>
                <a:spcBef>
                  <a:spcPts val="0"/>
                </a:spcBef>
                <a:spcAft>
                  <a:spcPts val="0"/>
                </a:spcAft>
                <a:buClr>
                  <a:srgbClr val="000000"/>
                </a:buClr>
                <a:buSzPts val="1700"/>
                <a:buFont typeface="Arial"/>
                <a:buNone/>
              </a:pPr>
              <a:r>
                <a:rPr lang="en" sz="1700" b="0" i="0" u="none" strike="noStrike" cap="none">
                  <a:solidFill>
                    <a:schemeClr val="dk1"/>
                  </a:solidFill>
                  <a:latin typeface="Helvetica Neue"/>
                  <a:ea typeface="Helvetica Neue"/>
                  <a:cs typeface="Helvetica Neue"/>
                  <a:sym typeface="Helvetica Neue"/>
                </a:rPr>
                <a:t>Summarizing Continuous Variables</a:t>
              </a:r>
              <a:endParaRPr sz="1400" b="0" i="0" u="none" strike="noStrike" cap="none">
                <a:solidFill>
                  <a:schemeClr val="dk1"/>
                </a:solidFill>
                <a:latin typeface="Arial"/>
                <a:ea typeface="Arial"/>
                <a:cs typeface="Arial"/>
                <a:sym typeface="Arial"/>
              </a:endParaRPr>
            </a:p>
          </p:txBody>
        </p:sp>
        <p:sp>
          <p:nvSpPr>
            <p:cNvPr id="361" name="Google Shape;361;p34"/>
            <p:cNvSpPr/>
            <p:nvPr/>
          </p:nvSpPr>
          <p:spPr>
            <a:xfrm>
              <a:off x="5998924" y="25970386"/>
              <a:ext cx="4103036" cy="1434905"/>
            </a:xfrm>
            <a:prstGeom prst="homePlate">
              <a:avLst>
                <a:gd name="adj" fmla="val 50000"/>
              </a:avLst>
            </a:prstGeom>
            <a:solidFill>
              <a:schemeClr val="accent1"/>
            </a:solidFill>
            <a:ln w="25400" cap="flat" cmpd="sng">
              <a:solidFill>
                <a:srgbClr val="157057"/>
              </a:solidFill>
              <a:prstDash val="solid"/>
              <a:round/>
              <a:headEnd type="none" w="sm" len="sm"/>
              <a:tailEnd type="none" w="sm" len="sm"/>
            </a:ln>
          </p:spPr>
          <p:txBody>
            <a:bodyPr spcFirstLastPara="1" wrap="square" lIns="731500" tIns="45700" rIns="91425" bIns="45700" anchor="ctr" anchorCtr="0">
              <a:noAutofit/>
            </a:bodyPr>
            <a:lstStyle/>
            <a:p>
              <a:pPr marL="0" marR="0" lvl="0" indent="0" algn="ctr" rtl="0">
                <a:lnSpc>
                  <a:spcPct val="100000"/>
                </a:lnSpc>
                <a:spcBef>
                  <a:spcPts val="0"/>
                </a:spcBef>
                <a:spcAft>
                  <a:spcPts val="0"/>
                </a:spcAft>
                <a:buClr>
                  <a:srgbClr val="000000"/>
                </a:buClr>
                <a:buSzPts val="1700"/>
                <a:buFont typeface="Arial"/>
                <a:buNone/>
              </a:pPr>
              <a:r>
                <a:rPr lang="en" sz="1700" b="0" i="0" u="none" strike="noStrike" cap="none">
                  <a:solidFill>
                    <a:schemeClr val="lt1"/>
                  </a:solidFill>
                  <a:latin typeface="Helvetica Neue"/>
                  <a:ea typeface="Helvetica Neue"/>
                  <a:cs typeface="Helvetica Neue"/>
                  <a:sym typeface="Helvetica Neue"/>
                </a:rPr>
                <a:t>CI for a Proportion</a:t>
              </a:r>
              <a:endParaRPr sz="1400" b="0" i="0" u="none" strike="noStrike" cap="none">
                <a:solidFill>
                  <a:srgbClr val="000000"/>
                </a:solidFill>
                <a:latin typeface="Arial"/>
                <a:ea typeface="Arial"/>
                <a:cs typeface="Arial"/>
                <a:sym typeface="Arial"/>
              </a:endParaRPr>
            </a:p>
          </p:txBody>
        </p:sp>
        <p:sp>
          <p:nvSpPr>
            <p:cNvPr id="362" name="Google Shape;362;p34"/>
            <p:cNvSpPr/>
            <p:nvPr/>
          </p:nvSpPr>
          <p:spPr>
            <a:xfrm>
              <a:off x="3106567" y="25961263"/>
              <a:ext cx="4114800" cy="1434904"/>
            </a:xfrm>
            <a:prstGeom prst="homePlate">
              <a:avLst>
                <a:gd name="adj" fmla="val 50000"/>
              </a:avLst>
            </a:prstGeom>
            <a:solidFill>
              <a:srgbClr val="C5F5E8"/>
            </a:solidFill>
            <a:ln w="25400" cap="flat" cmpd="sng">
              <a:solidFill>
                <a:srgbClr val="157057"/>
              </a:solidFill>
              <a:prstDash val="solid"/>
              <a:round/>
              <a:headEnd type="none" w="sm" len="sm"/>
              <a:tailEnd type="none" w="sm" len="sm"/>
            </a:ln>
          </p:spPr>
          <p:txBody>
            <a:bodyPr spcFirstLastPara="1" wrap="square" lIns="548625" tIns="45700" rIns="91425" bIns="45700" anchor="ctr" anchorCtr="0">
              <a:noAutofit/>
            </a:bodyPr>
            <a:lstStyle/>
            <a:p>
              <a:pPr marL="0" marR="0" lvl="0" indent="0" algn="ctr" rtl="0">
                <a:lnSpc>
                  <a:spcPct val="100000"/>
                </a:lnSpc>
                <a:spcBef>
                  <a:spcPts val="0"/>
                </a:spcBef>
                <a:spcAft>
                  <a:spcPts val="0"/>
                </a:spcAft>
                <a:buClr>
                  <a:srgbClr val="000000"/>
                </a:buClr>
                <a:buSzPts val="1700"/>
                <a:buFont typeface="Arial"/>
                <a:buNone/>
              </a:pPr>
              <a:r>
                <a:rPr lang="en" sz="1700" b="0" i="0" u="none" strike="noStrike" cap="none">
                  <a:solidFill>
                    <a:schemeClr val="dk1"/>
                  </a:solidFill>
                  <a:latin typeface="Helvetica Neue"/>
                  <a:ea typeface="Helvetica Neue"/>
                  <a:cs typeface="Helvetica Neue"/>
                  <a:sym typeface="Helvetica Neue"/>
                </a:rPr>
                <a:t>Intro to Survival Data</a:t>
              </a:r>
              <a:endParaRPr sz="1400" b="0" i="0" u="none" strike="noStrike" cap="none">
                <a:solidFill>
                  <a:srgbClr val="000000"/>
                </a:solidFill>
                <a:latin typeface="Arial"/>
                <a:ea typeface="Arial"/>
                <a:cs typeface="Arial"/>
                <a:sym typeface="Arial"/>
              </a:endParaRPr>
            </a:p>
          </p:txBody>
        </p:sp>
        <p:sp>
          <p:nvSpPr>
            <p:cNvPr id="363" name="Google Shape;363;p34"/>
            <p:cNvSpPr/>
            <p:nvPr/>
          </p:nvSpPr>
          <p:spPr>
            <a:xfrm>
              <a:off x="823380" y="25950494"/>
              <a:ext cx="3356296" cy="1436550"/>
            </a:xfrm>
            <a:prstGeom prst="homePlate">
              <a:avLst>
                <a:gd name="adj" fmla="val 50000"/>
              </a:avLst>
            </a:prstGeom>
            <a:solidFill>
              <a:schemeClr val="accent1"/>
            </a:solidFill>
            <a:ln w="25400" cap="flat" cmpd="sng">
              <a:solidFill>
                <a:srgbClr val="15705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700"/>
                <a:buFont typeface="Arial"/>
                <a:buNone/>
              </a:pPr>
              <a:r>
                <a:rPr lang="en" sz="1700" b="0" i="0" u="none" strike="noStrike" cap="none">
                  <a:solidFill>
                    <a:schemeClr val="lt1"/>
                  </a:solidFill>
                  <a:latin typeface="Helvetica Neue"/>
                  <a:ea typeface="Helvetica Neue"/>
                  <a:cs typeface="Helvetica Neue"/>
                  <a:sym typeface="Helvetica Neue"/>
                </a:rPr>
                <a:t>Intro to Biostatistics</a:t>
              </a:r>
              <a:endParaRPr sz="1400" b="0" i="0" u="none" strike="noStrike" cap="none">
                <a:solidFill>
                  <a:srgbClr val="000000"/>
                </a:solidFill>
                <a:latin typeface="Arial"/>
                <a:ea typeface="Arial"/>
                <a:cs typeface="Arial"/>
                <a:sym typeface="Arial"/>
              </a:endParaRPr>
            </a:p>
          </p:txBody>
        </p:sp>
      </p:grpSp>
      <p:grpSp>
        <p:nvGrpSpPr>
          <p:cNvPr id="364" name="Google Shape;364;p34"/>
          <p:cNvGrpSpPr/>
          <p:nvPr/>
        </p:nvGrpSpPr>
        <p:grpSpPr>
          <a:xfrm>
            <a:off x="133554" y="2704044"/>
            <a:ext cx="8876892" cy="906947"/>
            <a:chOff x="1498956" y="25456307"/>
            <a:chExt cx="15236133" cy="1455865"/>
          </a:xfrm>
        </p:grpSpPr>
        <p:sp>
          <p:nvSpPr>
            <p:cNvPr id="365" name="Google Shape;365;p34"/>
            <p:cNvSpPr/>
            <p:nvPr/>
          </p:nvSpPr>
          <p:spPr>
            <a:xfrm>
              <a:off x="11633382" y="25477268"/>
              <a:ext cx="5101707" cy="1434902"/>
            </a:xfrm>
            <a:prstGeom prst="homePlate">
              <a:avLst>
                <a:gd name="adj" fmla="val 50000"/>
              </a:avLst>
            </a:prstGeom>
            <a:solidFill>
              <a:schemeClr val="lt2"/>
            </a:solidFill>
            <a:ln w="25400" cap="flat" cmpd="sng">
              <a:solidFill>
                <a:schemeClr val="dk1"/>
              </a:solidFill>
              <a:prstDash val="solid"/>
              <a:round/>
              <a:headEnd type="none" w="sm" len="sm"/>
              <a:tailEnd type="none" w="sm" len="sm"/>
            </a:ln>
          </p:spPr>
          <p:txBody>
            <a:bodyPr spcFirstLastPara="1" wrap="square" lIns="1097275" tIns="45700" rIns="91425" bIns="45700" anchor="ctr" anchorCtr="0">
              <a:noAutofit/>
            </a:bodyPr>
            <a:lstStyle/>
            <a:p>
              <a:pPr marL="0" marR="0" lvl="0" indent="0" algn="ctr" rtl="0">
                <a:lnSpc>
                  <a:spcPct val="100000"/>
                </a:lnSpc>
                <a:spcBef>
                  <a:spcPts val="0"/>
                </a:spcBef>
                <a:spcAft>
                  <a:spcPts val="0"/>
                </a:spcAft>
                <a:buClr>
                  <a:srgbClr val="000000"/>
                </a:buClr>
                <a:buSzPts val="1700"/>
                <a:buFont typeface="Arial"/>
                <a:buNone/>
              </a:pPr>
              <a:r>
                <a:rPr lang="en" sz="1700" b="0" i="0" u="none" strike="noStrike" cap="none">
                  <a:solidFill>
                    <a:schemeClr val="dk1"/>
                  </a:solidFill>
                  <a:latin typeface="Helvetica Neue"/>
                  <a:ea typeface="Helvetica Neue"/>
                  <a:cs typeface="Helvetica Neue"/>
                  <a:sym typeface="Helvetica Neue"/>
                </a:rPr>
                <a:t>Communicating Risk</a:t>
              </a:r>
              <a:endParaRPr sz="1400" b="0" i="0" u="none" strike="noStrike" cap="none">
                <a:solidFill>
                  <a:schemeClr val="dk1"/>
                </a:solidFill>
                <a:latin typeface="Arial"/>
                <a:ea typeface="Arial"/>
                <a:cs typeface="Arial"/>
                <a:sym typeface="Arial"/>
              </a:endParaRPr>
            </a:p>
          </p:txBody>
        </p:sp>
        <p:sp>
          <p:nvSpPr>
            <p:cNvPr id="366" name="Google Shape;366;p34"/>
            <p:cNvSpPr/>
            <p:nvPr/>
          </p:nvSpPr>
          <p:spPr>
            <a:xfrm>
              <a:off x="8670540" y="25477268"/>
              <a:ext cx="4665319" cy="1434902"/>
            </a:xfrm>
            <a:prstGeom prst="homePlate">
              <a:avLst>
                <a:gd name="adj" fmla="val 50000"/>
              </a:avLst>
            </a:prstGeom>
            <a:solidFill>
              <a:schemeClr val="dk1"/>
            </a:solidFill>
            <a:ln w="25400" cap="flat" cmpd="sng">
              <a:solidFill>
                <a:schemeClr val="dk1"/>
              </a:solidFill>
              <a:prstDash val="solid"/>
              <a:round/>
              <a:headEnd type="none" w="sm" len="sm"/>
              <a:tailEnd type="none" w="sm" len="sm"/>
            </a:ln>
          </p:spPr>
          <p:txBody>
            <a:bodyPr spcFirstLastPara="1" wrap="square" lIns="822950" tIns="45700" rIns="91425" bIns="45700" anchor="ctr" anchorCtr="0">
              <a:noAutofit/>
            </a:bodyPr>
            <a:lstStyle/>
            <a:p>
              <a:pPr marL="0" marR="0" lvl="0" indent="0" algn="ctr" rtl="0">
                <a:lnSpc>
                  <a:spcPct val="100000"/>
                </a:lnSpc>
                <a:spcBef>
                  <a:spcPts val="0"/>
                </a:spcBef>
                <a:spcAft>
                  <a:spcPts val="0"/>
                </a:spcAft>
                <a:buClr>
                  <a:srgbClr val="000000"/>
                </a:buClr>
                <a:buSzPts val="1700"/>
                <a:buFont typeface="Arial"/>
                <a:buNone/>
              </a:pPr>
              <a:r>
                <a:rPr lang="en" sz="1700" b="0" i="0" u="none" strike="noStrike" cap="none">
                  <a:solidFill>
                    <a:schemeClr val="lt1"/>
                  </a:solidFill>
                  <a:latin typeface="Helvetica Neue"/>
                  <a:ea typeface="Helvetica Neue"/>
                  <a:cs typeface="Helvetica Neue"/>
                  <a:sym typeface="Helvetica Neue"/>
                </a:rPr>
                <a:t>Tests for Comparing Means/Hazards</a:t>
              </a:r>
              <a:endParaRPr sz="1400" b="0" i="0" u="none" strike="noStrike" cap="none">
                <a:solidFill>
                  <a:schemeClr val="lt1"/>
                </a:solidFill>
                <a:latin typeface="Arial"/>
                <a:ea typeface="Arial"/>
                <a:cs typeface="Arial"/>
                <a:sym typeface="Arial"/>
              </a:endParaRPr>
            </a:p>
          </p:txBody>
        </p:sp>
        <p:sp>
          <p:nvSpPr>
            <p:cNvPr id="367" name="Google Shape;367;p34"/>
            <p:cNvSpPr/>
            <p:nvPr/>
          </p:nvSpPr>
          <p:spPr>
            <a:xfrm>
              <a:off x="5746032" y="25456307"/>
              <a:ext cx="4350468" cy="1453151"/>
            </a:xfrm>
            <a:prstGeom prst="homePlate">
              <a:avLst>
                <a:gd name="adj" fmla="val 50000"/>
              </a:avLst>
            </a:prstGeom>
            <a:solidFill>
              <a:schemeClr val="lt2"/>
            </a:solidFill>
            <a:ln w="25400" cap="flat" cmpd="sng">
              <a:solidFill>
                <a:schemeClr val="dk1"/>
              </a:solidFill>
              <a:prstDash val="solid"/>
              <a:round/>
              <a:headEnd type="none" w="sm" len="sm"/>
              <a:tailEnd type="none" w="sm" len="sm"/>
            </a:ln>
          </p:spPr>
          <p:txBody>
            <a:bodyPr spcFirstLastPara="1" wrap="square" lIns="731500" tIns="45700" rIns="91425" bIns="45700" anchor="ctr" anchorCtr="0">
              <a:noAutofit/>
            </a:bodyPr>
            <a:lstStyle/>
            <a:p>
              <a:pPr marL="0" marR="0" lvl="0" indent="0" algn="ctr" rtl="0">
                <a:lnSpc>
                  <a:spcPct val="100000"/>
                </a:lnSpc>
                <a:spcBef>
                  <a:spcPts val="0"/>
                </a:spcBef>
                <a:spcAft>
                  <a:spcPts val="0"/>
                </a:spcAft>
                <a:buClr>
                  <a:srgbClr val="000000"/>
                </a:buClr>
                <a:buSzPts val="1700"/>
                <a:buFont typeface="Arial"/>
                <a:buNone/>
              </a:pPr>
              <a:r>
                <a:rPr lang="en" sz="1700" b="0" i="0" u="none" strike="noStrike" cap="none">
                  <a:solidFill>
                    <a:schemeClr val="dk1"/>
                  </a:solidFill>
                  <a:latin typeface="Helvetica Neue"/>
                  <a:ea typeface="Helvetica Neue"/>
                  <a:cs typeface="Helvetica Neue"/>
                  <a:sym typeface="Helvetica Neue"/>
                </a:rPr>
                <a:t>Tests for Comparing Risks/Odds</a:t>
              </a:r>
              <a:endParaRPr sz="1400" b="0" i="0" u="none" strike="noStrike" cap="none">
                <a:solidFill>
                  <a:schemeClr val="dk1"/>
                </a:solidFill>
                <a:latin typeface="Arial"/>
                <a:ea typeface="Arial"/>
                <a:cs typeface="Arial"/>
                <a:sym typeface="Arial"/>
              </a:endParaRPr>
            </a:p>
          </p:txBody>
        </p:sp>
        <p:sp>
          <p:nvSpPr>
            <p:cNvPr id="368" name="Google Shape;368;p34"/>
            <p:cNvSpPr/>
            <p:nvPr/>
          </p:nvSpPr>
          <p:spPr>
            <a:xfrm>
              <a:off x="2919564" y="25469271"/>
              <a:ext cx="4330369" cy="1434903"/>
            </a:xfrm>
            <a:prstGeom prst="homePlate">
              <a:avLst>
                <a:gd name="adj" fmla="val 50000"/>
              </a:avLst>
            </a:prstGeom>
            <a:solidFill>
              <a:schemeClr val="dk1"/>
            </a:solidFill>
            <a:ln w="25400" cap="flat" cmpd="sng">
              <a:solidFill>
                <a:schemeClr val="dk1"/>
              </a:solidFill>
              <a:prstDash val="solid"/>
              <a:round/>
              <a:headEnd type="none" w="sm" len="sm"/>
              <a:tailEnd type="none" w="sm" len="sm"/>
            </a:ln>
          </p:spPr>
          <p:txBody>
            <a:bodyPr spcFirstLastPara="1" wrap="square" lIns="1005825" tIns="45700" rIns="91425" bIns="45700" anchor="ctr" anchorCtr="0">
              <a:noAutofit/>
            </a:bodyPr>
            <a:lstStyle/>
            <a:p>
              <a:pPr marL="0" marR="0" lvl="0" indent="0" algn="ctr" rtl="0">
                <a:lnSpc>
                  <a:spcPct val="100000"/>
                </a:lnSpc>
                <a:spcBef>
                  <a:spcPts val="0"/>
                </a:spcBef>
                <a:spcAft>
                  <a:spcPts val="0"/>
                </a:spcAft>
                <a:buClr>
                  <a:srgbClr val="000000"/>
                </a:buClr>
                <a:buSzPts val="1700"/>
                <a:buFont typeface="Arial"/>
                <a:buNone/>
              </a:pPr>
              <a:r>
                <a:rPr lang="en" sz="1700" b="0" i="0" u="none" strike="noStrike" cap="none">
                  <a:solidFill>
                    <a:schemeClr val="lt1"/>
                  </a:solidFill>
                  <a:latin typeface="Helvetica Neue"/>
                  <a:ea typeface="Helvetica Neue"/>
                  <a:cs typeface="Helvetica Neue"/>
                  <a:sym typeface="Helvetica Neue"/>
                </a:rPr>
                <a:t>Challenges in Statistics</a:t>
              </a:r>
              <a:endParaRPr sz="1400" b="0" i="0" u="none" strike="noStrike" cap="none">
                <a:solidFill>
                  <a:srgbClr val="000000"/>
                </a:solidFill>
                <a:latin typeface="Arial"/>
                <a:ea typeface="Arial"/>
                <a:cs typeface="Arial"/>
                <a:sym typeface="Arial"/>
              </a:endParaRPr>
            </a:p>
          </p:txBody>
        </p:sp>
        <p:sp>
          <p:nvSpPr>
            <p:cNvPr id="369" name="Google Shape;369;p34"/>
            <p:cNvSpPr/>
            <p:nvPr/>
          </p:nvSpPr>
          <p:spPr>
            <a:xfrm>
              <a:off x="1498956" y="25477268"/>
              <a:ext cx="2946177" cy="1434904"/>
            </a:xfrm>
            <a:prstGeom prst="homePlate">
              <a:avLst>
                <a:gd name="adj" fmla="val 50000"/>
              </a:avLst>
            </a:prstGeom>
            <a:solidFill>
              <a:schemeClr val="lt2"/>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700"/>
                <a:buFont typeface="Arial"/>
                <a:buNone/>
              </a:pPr>
              <a:r>
                <a:rPr lang="en" sz="1700" b="0" i="0" u="none" strike="noStrike" cap="none">
                  <a:solidFill>
                    <a:srgbClr val="323F4F"/>
                  </a:solidFill>
                  <a:latin typeface="Helvetica Neue"/>
                  <a:ea typeface="Helvetica Neue"/>
                  <a:cs typeface="Helvetica Neue"/>
                  <a:sym typeface="Helvetica Neue"/>
                </a:rPr>
                <a:t>Hypothesis Testing</a:t>
              </a:r>
              <a:endParaRPr sz="1400" b="0" i="0" u="none" strike="noStrike" cap="none">
                <a:solidFill>
                  <a:srgbClr val="000000"/>
                </a:solidFill>
                <a:latin typeface="Arial"/>
                <a:ea typeface="Arial"/>
                <a:cs typeface="Arial"/>
                <a:sym typeface="Arial"/>
              </a:endParaRPr>
            </a:p>
          </p:txBody>
        </p:sp>
      </p:grpSp>
      <p:grpSp>
        <p:nvGrpSpPr>
          <p:cNvPr id="370" name="Google Shape;370;p34"/>
          <p:cNvGrpSpPr/>
          <p:nvPr/>
        </p:nvGrpSpPr>
        <p:grpSpPr>
          <a:xfrm>
            <a:off x="730501" y="3892726"/>
            <a:ext cx="7682997" cy="906644"/>
            <a:chOff x="975780" y="25477267"/>
            <a:chExt cx="13187561" cy="1457614"/>
          </a:xfrm>
        </p:grpSpPr>
        <p:sp>
          <p:nvSpPr>
            <p:cNvPr id="371" name="Google Shape;371;p34"/>
            <p:cNvSpPr/>
            <p:nvPr/>
          </p:nvSpPr>
          <p:spPr>
            <a:xfrm>
              <a:off x="8695062" y="25477267"/>
              <a:ext cx="5468279" cy="1455383"/>
            </a:xfrm>
            <a:prstGeom prst="rect">
              <a:avLst/>
            </a:prstGeom>
            <a:solidFill>
              <a:schemeClr val="dk2"/>
            </a:solidFill>
            <a:ln w="25400" cap="flat" cmpd="sng">
              <a:solidFill>
                <a:srgbClr val="44546A"/>
              </a:solidFill>
              <a:prstDash val="solid"/>
              <a:round/>
              <a:headEnd type="none" w="sm" len="sm"/>
              <a:tailEnd type="none" w="sm" len="sm"/>
            </a:ln>
          </p:spPr>
          <p:txBody>
            <a:bodyPr spcFirstLastPara="1" wrap="square" lIns="1097275" tIns="45700" rIns="91425" bIns="45700" anchor="ctr" anchorCtr="0">
              <a:noAutofit/>
            </a:bodyPr>
            <a:lstStyle/>
            <a:p>
              <a:pPr marL="0" marR="0" lvl="0" indent="0" algn="ctr" rtl="0">
                <a:lnSpc>
                  <a:spcPct val="100000"/>
                </a:lnSpc>
                <a:spcBef>
                  <a:spcPts val="0"/>
                </a:spcBef>
                <a:spcAft>
                  <a:spcPts val="0"/>
                </a:spcAft>
                <a:buClr>
                  <a:srgbClr val="000000"/>
                </a:buClr>
                <a:buSzPts val="1700"/>
                <a:buFont typeface="Arial"/>
                <a:buNone/>
              </a:pPr>
              <a:r>
                <a:rPr lang="en" sz="1700" b="0" i="0" u="none" strike="noStrike" cap="none">
                  <a:solidFill>
                    <a:schemeClr val="lt1"/>
                  </a:solidFill>
                  <a:latin typeface="Helvetica Neue"/>
                  <a:ea typeface="Helvetica Neue"/>
                  <a:cs typeface="Helvetica Neue"/>
                  <a:sym typeface="Helvetica Neue"/>
                </a:rPr>
                <a:t>Logistic and Proportional Hazards Regression</a:t>
              </a:r>
              <a:endParaRPr sz="1400" b="0" i="0" u="none" strike="noStrike" cap="none">
                <a:solidFill>
                  <a:srgbClr val="000000"/>
                </a:solidFill>
                <a:latin typeface="Arial"/>
                <a:ea typeface="Arial"/>
                <a:cs typeface="Arial"/>
                <a:sym typeface="Arial"/>
              </a:endParaRPr>
            </a:p>
          </p:txBody>
        </p:sp>
        <p:sp>
          <p:nvSpPr>
            <p:cNvPr id="372" name="Google Shape;372;p34"/>
            <p:cNvSpPr/>
            <p:nvPr/>
          </p:nvSpPr>
          <p:spPr>
            <a:xfrm>
              <a:off x="6061011" y="25479497"/>
              <a:ext cx="4350467" cy="1455383"/>
            </a:xfrm>
            <a:prstGeom prst="homePlate">
              <a:avLst>
                <a:gd name="adj" fmla="val 50000"/>
              </a:avLst>
            </a:prstGeom>
            <a:solidFill>
              <a:schemeClr val="lt1"/>
            </a:solidFill>
            <a:ln w="25400" cap="flat" cmpd="sng">
              <a:solidFill>
                <a:srgbClr val="44546A"/>
              </a:solidFill>
              <a:prstDash val="solid"/>
              <a:round/>
              <a:headEnd type="none" w="sm" len="sm"/>
              <a:tailEnd type="none" w="sm" len="sm"/>
            </a:ln>
          </p:spPr>
          <p:txBody>
            <a:bodyPr spcFirstLastPara="1" wrap="square" lIns="731500" tIns="45700" rIns="91425" bIns="45700" anchor="ctr" anchorCtr="0">
              <a:noAutofit/>
            </a:bodyPr>
            <a:lstStyle/>
            <a:p>
              <a:pPr marL="0" marR="0" lvl="0" indent="0" algn="ctr" rtl="0">
                <a:lnSpc>
                  <a:spcPct val="100000"/>
                </a:lnSpc>
                <a:spcBef>
                  <a:spcPts val="0"/>
                </a:spcBef>
                <a:spcAft>
                  <a:spcPts val="0"/>
                </a:spcAft>
                <a:buClr>
                  <a:srgbClr val="000000"/>
                </a:buClr>
                <a:buSzPts val="1700"/>
                <a:buFont typeface="Arial"/>
                <a:buNone/>
              </a:pPr>
              <a:r>
                <a:rPr lang="en" sz="1700" b="0" i="0" u="none" strike="noStrike" cap="none">
                  <a:solidFill>
                    <a:schemeClr val="dk1"/>
                  </a:solidFill>
                  <a:latin typeface="Helvetica Neue"/>
                  <a:ea typeface="Helvetica Neue"/>
                  <a:cs typeface="Helvetica Neue"/>
                  <a:sym typeface="Helvetica Neue"/>
                </a:rPr>
                <a:t>Multiple Linear Regression</a:t>
              </a:r>
              <a:endParaRPr sz="1400" b="0" i="0" u="none" strike="noStrike" cap="none">
                <a:solidFill>
                  <a:schemeClr val="dk1"/>
                </a:solidFill>
                <a:latin typeface="Arial"/>
                <a:ea typeface="Arial"/>
                <a:cs typeface="Arial"/>
                <a:sym typeface="Arial"/>
              </a:endParaRPr>
            </a:p>
          </p:txBody>
        </p:sp>
        <p:sp>
          <p:nvSpPr>
            <p:cNvPr id="373" name="Google Shape;373;p34"/>
            <p:cNvSpPr/>
            <p:nvPr/>
          </p:nvSpPr>
          <p:spPr>
            <a:xfrm>
              <a:off x="2850859" y="25479499"/>
              <a:ext cx="4330568" cy="1455382"/>
            </a:xfrm>
            <a:prstGeom prst="homePlate">
              <a:avLst>
                <a:gd name="adj" fmla="val 50000"/>
              </a:avLst>
            </a:prstGeom>
            <a:solidFill>
              <a:schemeClr val="dk2"/>
            </a:solidFill>
            <a:ln w="25400" cap="flat" cmpd="sng">
              <a:solidFill>
                <a:srgbClr val="44546A"/>
              </a:solidFill>
              <a:prstDash val="solid"/>
              <a:round/>
              <a:headEnd type="none" w="sm" len="sm"/>
              <a:tailEnd type="none" w="sm" len="sm"/>
            </a:ln>
          </p:spPr>
          <p:txBody>
            <a:bodyPr spcFirstLastPara="1" wrap="square" lIns="914400" tIns="45700" rIns="91425" bIns="45700" anchor="ctr" anchorCtr="0">
              <a:noAutofit/>
            </a:bodyPr>
            <a:lstStyle/>
            <a:p>
              <a:pPr marL="0" marR="0" lvl="0" indent="0" algn="ctr" rtl="0">
                <a:lnSpc>
                  <a:spcPct val="100000"/>
                </a:lnSpc>
                <a:spcBef>
                  <a:spcPts val="0"/>
                </a:spcBef>
                <a:spcAft>
                  <a:spcPts val="0"/>
                </a:spcAft>
                <a:buClr>
                  <a:srgbClr val="000000"/>
                </a:buClr>
                <a:buSzPts val="1700"/>
                <a:buFont typeface="Arial"/>
                <a:buNone/>
              </a:pPr>
              <a:r>
                <a:rPr lang="en" sz="1700" b="0" i="0" u="none" strike="noStrike" cap="none">
                  <a:solidFill>
                    <a:schemeClr val="lt1"/>
                  </a:solidFill>
                  <a:latin typeface="Helvetica Neue"/>
                  <a:ea typeface="Helvetica Neue"/>
                  <a:cs typeface="Helvetica Neue"/>
                  <a:sym typeface="Helvetica Neue"/>
                </a:rPr>
                <a:t>Correlation &amp; Regression</a:t>
              </a:r>
              <a:endParaRPr sz="1400" b="0" i="0" u="none" strike="noStrike" cap="none">
                <a:solidFill>
                  <a:srgbClr val="000000"/>
                </a:solidFill>
                <a:latin typeface="Arial"/>
                <a:ea typeface="Arial"/>
                <a:cs typeface="Arial"/>
                <a:sym typeface="Arial"/>
              </a:endParaRPr>
            </a:p>
          </p:txBody>
        </p:sp>
        <p:sp>
          <p:nvSpPr>
            <p:cNvPr id="374" name="Google Shape;374;p34"/>
            <p:cNvSpPr/>
            <p:nvPr/>
          </p:nvSpPr>
          <p:spPr>
            <a:xfrm>
              <a:off x="975780" y="25477267"/>
              <a:ext cx="2821983" cy="1455382"/>
            </a:xfrm>
            <a:prstGeom prst="homePlate">
              <a:avLst>
                <a:gd name="adj" fmla="val 50000"/>
              </a:avLst>
            </a:prstGeom>
            <a:solidFill>
              <a:schemeClr val="lt1"/>
            </a:solidFill>
            <a:ln w="25400" cap="flat" cmpd="sng">
              <a:solidFill>
                <a:srgbClr val="44546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700"/>
                <a:buFont typeface="Arial"/>
                <a:buNone/>
              </a:pPr>
              <a:r>
                <a:rPr lang="en" sz="1700" b="0" i="0" u="none" strike="noStrike" cap="none">
                  <a:solidFill>
                    <a:schemeClr val="dk1"/>
                  </a:solidFill>
                  <a:latin typeface="Helvetica Neue"/>
                  <a:ea typeface="Helvetica Neue"/>
                  <a:cs typeface="Helvetica Neue"/>
                  <a:sym typeface="Helvetica Neue"/>
                </a:rPr>
                <a:t>ANOVA</a:t>
              </a: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Google Shape;379;p10"/>
          <p:cNvSpPr txBox="1">
            <a:spLocks noGrp="1"/>
          </p:cNvSpPr>
          <p:nvPr>
            <p:ph type="title"/>
          </p:nvPr>
        </p:nvSpPr>
        <p:spPr>
          <a:xfrm>
            <a:off x="1390450" y="445025"/>
            <a:ext cx="74418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90000"/>
              </a:lnSpc>
              <a:spcBef>
                <a:spcPts val="0"/>
              </a:spcBef>
              <a:spcAft>
                <a:spcPts val="0"/>
              </a:spcAft>
              <a:buClr>
                <a:schemeClr val="dk1"/>
              </a:buClr>
              <a:buSzPct val="94276"/>
              <a:buFont typeface="Calibri"/>
              <a:buNone/>
            </a:pPr>
            <a:r>
              <a:rPr lang="en" b="1"/>
              <a:t>Overview of Biostatistical Literacy Course</a:t>
            </a:r>
            <a:endParaRPr b="1"/>
          </a:p>
        </p:txBody>
      </p:sp>
      <p:grpSp>
        <p:nvGrpSpPr>
          <p:cNvPr id="380" name="Google Shape;380;p10"/>
          <p:cNvGrpSpPr/>
          <p:nvPr/>
        </p:nvGrpSpPr>
        <p:grpSpPr>
          <a:xfrm>
            <a:off x="112290" y="1282075"/>
            <a:ext cx="8991722" cy="3434391"/>
            <a:chOff x="222813" y="566101"/>
            <a:chExt cx="20622193" cy="3584042"/>
          </a:xfrm>
        </p:grpSpPr>
        <p:cxnSp>
          <p:nvCxnSpPr>
            <p:cNvPr id="381" name="Google Shape;381;p10"/>
            <p:cNvCxnSpPr/>
            <p:nvPr/>
          </p:nvCxnSpPr>
          <p:spPr>
            <a:xfrm>
              <a:off x="222813" y="3612513"/>
              <a:ext cx="20456372" cy="1588"/>
            </a:xfrm>
            <a:prstGeom prst="straightConnector1">
              <a:avLst/>
            </a:prstGeom>
            <a:noFill/>
            <a:ln w="28575" cap="flat" cmpd="sng">
              <a:solidFill>
                <a:srgbClr val="7A0019"/>
              </a:solidFill>
              <a:prstDash val="solid"/>
              <a:round/>
              <a:headEnd type="oval" w="lg" len="lg"/>
              <a:tailEnd type="oval" w="lg" len="lg"/>
            </a:ln>
          </p:spPr>
        </p:cxnSp>
        <p:sp>
          <p:nvSpPr>
            <p:cNvPr id="382" name="Google Shape;382;p10"/>
            <p:cNvSpPr txBox="1"/>
            <p:nvPr/>
          </p:nvSpPr>
          <p:spPr>
            <a:xfrm>
              <a:off x="392541" y="1073275"/>
              <a:ext cx="7089355" cy="449663"/>
            </a:xfrm>
            <a:prstGeom prst="rect">
              <a:avLst/>
            </a:prstGeom>
            <a:solidFill>
              <a:srgbClr val="FFD239"/>
            </a:solidFill>
            <a:ln w="9525"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 sz="2200" b="1" i="0" u="none" strike="noStrike" cap="none">
                  <a:solidFill>
                    <a:srgbClr val="000000"/>
                  </a:solidFill>
                  <a:latin typeface="Calibri"/>
                  <a:ea typeface="Calibri"/>
                  <a:cs typeface="Calibri"/>
                  <a:sym typeface="Calibri"/>
                </a:rPr>
                <a:t>Preparation</a:t>
              </a:r>
              <a:endParaRPr sz="1400" b="0" i="0" u="none" strike="noStrike" cap="none">
                <a:solidFill>
                  <a:srgbClr val="000000"/>
                </a:solidFill>
                <a:latin typeface="Arial"/>
                <a:ea typeface="Arial"/>
                <a:cs typeface="Arial"/>
                <a:sym typeface="Arial"/>
              </a:endParaRPr>
            </a:p>
          </p:txBody>
        </p:sp>
        <p:sp>
          <p:nvSpPr>
            <p:cNvPr id="383" name="Google Shape;383;p10"/>
            <p:cNvSpPr txBox="1"/>
            <p:nvPr/>
          </p:nvSpPr>
          <p:spPr>
            <a:xfrm>
              <a:off x="392541" y="1921794"/>
              <a:ext cx="3847997" cy="1381107"/>
            </a:xfrm>
            <a:prstGeom prst="rect">
              <a:avLst/>
            </a:prstGeom>
            <a:noFill/>
            <a:ln w="9525" cap="flat" cmpd="sng">
              <a:solidFill>
                <a:srgbClr val="7F7F7F"/>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 sz="2000" b="0" i="0" u="none" strike="noStrike" cap="none">
                  <a:solidFill>
                    <a:srgbClr val="000000"/>
                  </a:solidFill>
                  <a:latin typeface="Calibri"/>
                  <a:ea typeface="Calibri"/>
                  <a:cs typeface="Calibri"/>
                  <a:sym typeface="Calibri"/>
                </a:rPr>
                <a:t>Read textbook and view online presentations </a:t>
              </a:r>
              <a:endParaRPr sz="1400" b="0" i="0" u="none" strike="noStrike" cap="none">
                <a:solidFill>
                  <a:srgbClr val="000000"/>
                </a:solidFill>
                <a:latin typeface="Arial"/>
                <a:ea typeface="Arial"/>
                <a:cs typeface="Arial"/>
                <a:sym typeface="Arial"/>
              </a:endParaRPr>
            </a:p>
          </p:txBody>
        </p:sp>
        <p:sp>
          <p:nvSpPr>
            <p:cNvPr id="384" name="Google Shape;384;p10"/>
            <p:cNvSpPr txBox="1"/>
            <p:nvPr/>
          </p:nvSpPr>
          <p:spPr>
            <a:xfrm>
              <a:off x="4364816" y="1921794"/>
              <a:ext cx="3121205" cy="1383654"/>
            </a:xfrm>
            <a:prstGeom prst="rect">
              <a:avLst/>
            </a:prstGeom>
            <a:noFill/>
            <a:ln w="9525" cap="flat" cmpd="sng">
              <a:solidFill>
                <a:srgbClr val="7F7F7F"/>
              </a:solidFill>
              <a:prstDash val="solid"/>
              <a:round/>
              <a:headEnd type="none" w="sm" len="sm"/>
              <a:tailEnd type="none" w="sm" len="sm"/>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000000"/>
                </a:buClr>
                <a:buSzPts val="2000"/>
                <a:buFont typeface="Arial"/>
                <a:buNone/>
              </a:pPr>
              <a:r>
                <a:rPr lang="en" sz="2000" b="0" i="0" u="none" strike="noStrike" cap="none">
                  <a:solidFill>
                    <a:srgbClr val="000000"/>
                  </a:solidFill>
                  <a:latin typeface="Calibri"/>
                  <a:ea typeface="Calibri"/>
                  <a:cs typeface="Calibri"/>
                  <a:sym typeface="Calibri"/>
                </a:rPr>
                <a:t>Complete Readiness Quiz</a:t>
              </a:r>
              <a:endParaRPr sz="1400" b="0" i="0" u="none" strike="noStrike" cap="none">
                <a:solidFill>
                  <a:srgbClr val="000000"/>
                </a:solidFill>
                <a:latin typeface="Arial"/>
                <a:ea typeface="Arial"/>
                <a:cs typeface="Arial"/>
                <a:sym typeface="Arial"/>
              </a:endParaRPr>
            </a:p>
          </p:txBody>
        </p:sp>
        <p:sp>
          <p:nvSpPr>
            <p:cNvPr id="385" name="Google Shape;385;p10"/>
            <p:cNvSpPr txBox="1"/>
            <p:nvPr/>
          </p:nvSpPr>
          <p:spPr>
            <a:xfrm>
              <a:off x="8205582" y="1070505"/>
              <a:ext cx="8056557" cy="449663"/>
            </a:xfrm>
            <a:prstGeom prst="rect">
              <a:avLst/>
            </a:prstGeom>
            <a:solidFill>
              <a:srgbClr val="FFD239"/>
            </a:solidFill>
            <a:ln w="9525"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 sz="2200" b="1" i="0" u="none" strike="noStrike" cap="none">
                  <a:solidFill>
                    <a:srgbClr val="000000"/>
                  </a:solidFill>
                  <a:latin typeface="Calibri"/>
                  <a:ea typeface="Calibri"/>
                  <a:cs typeface="Calibri"/>
                  <a:sym typeface="Calibri"/>
                </a:rPr>
                <a:t>Active Learning</a:t>
              </a:r>
              <a:endParaRPr sz="1400" b="0" i="0" u="none" strike="noStrike" cap="none">
                <a:solidFill>
                  <a:srgbClr val="000000"/>
                </a:solidFill>
                <a:latin typeface="Arial"/>
                <a:ea typeface="Arial"/>
                <a:cs typeface="Arial"/>
                <a:sym typeface="Arial"/>
              </a:endParaRPr>
            </a:p>
          </p:txBody>
        </p:sp>
        <p:sp>
          <p:nvSpPr>
            <p:cNvPr id="386" name="Google Shape;386;p10"/>
            <p:cNvSpPr txBox="1"/>
            <p:nvPr/>
          </p:nvSpPr>
          <p:spPr>
            <a:xfrm>
              <a:off x="8205583" y="1896944"/>
              <a:ext cx="4028456" cy="1381107"/>
            </a:xfrm>
            <a:prstGeom prst="rect">
              <a:avLst/>
            </a:prstGeom>
            <a:noFill/>
            <a:ln w="9525" cap="flat" cmpd="sng">
              <a:solidFill>
                <a:srgbClr val="7F7F7F"/>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 sz="2000" b="0" i="0" u="none" strike="noStrike" cap="none">
                  <a:solidFill>
                    <a:srgbClr val="000000"/>
                  </a:solidFill>
                  <a:latin typeface="Calibri"/>
                  <a:ea typeface="Calibri"/>
                  <a:cs typeface="Calibri"/>
                  <a:sym typeface="Calibri"/>
                </a:rPr>
                <a:t>Concept Activity &amp; Collaborative Key</a:t>
              </a:r>
              <a:endParaRPr sz="1400" b="0" i="0" u="none" strike="noStrike" cap="none">
                <a:solidFill>
                  <a:srgbClr val="000000"/>
                </a:solidFill>
                <a:latin typeface="Arial"/>
                <a:ea typeface="Arial"/>
                <a:cs typeface="Arial"/>
                <a:sym typeface="Arial"/>
              </a:endParaRPr>
            </a:p>
          </p:txBody>
        </p:sp>
        <p:sp>
          <p:nvSpPr>
            <p:cNvPr id="387" name="Google Shape;387;p10"/>
            <p:cNvSpPr txBox="1"/>
            <p:nvPr/>
          </p:nvSpPr>
          <p:spPr>
            <a:xfrm>
              <a:off x="12386061" y="1905315"/>
              <a:ext cx="3876079" cy="1381107"/>
            </a:xfrm>
            <a:prstGeom prst="rect">
              <a:avLst/>
            </a:prstGeom>
            <a:noFill/>
            <a:ln w="9525" cap="flat" cmpd="sng">
              <a:solidFill>
                <a:srgbClr val="7F7F7F"/>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 sz="2000" b="0" i="0" u="none" strike="noStrike" cap="none">
                  <a:solidFill>
                    <a:srgbClr val="000000"/>
                  </a:solidFill>
                  <a:latin typeface="Calibri"/>
                  <a:ea typeface="Calibri"/>
                  <a:cs typeface="Calibri"/>
                  <a:sym typeface="Calibri"/>
                </a:rPr>
                <a:t>Literature Activity &amp; Collaborative Key</a:t>
              </a:r>
              <a:endParaRPr sz="1400" b="0" i="0" u="none" strike="noStrike" cap="none">
                <a:solidFill>
                  <a:srgbClr val="000000"/>
                </a:solidFill>
                <a:latin typeface="Arial"/>
                <a:ea typeface="Arial"/>
                <a:cs typeface="Arial"/>
                <a:sym typeface="Arial"/>
              </a:endParaRPr>
            </a:p>
          </p:txBody>
        </p:sp>
        <p:sp>
          <p:nvSpPr>
            <p:cNvPr id="388" name="Google Shape;388;p10"/>
            <p:cNvSpPr txBox="1"/>
            <p:nvPr/>
          </p:nvSpPr>
          <p:spPr>
            <a:xfrm>
              <a:off x="16917293" y="1078190"/>
              <a:ext cx="3613030" cy="449663"/>
            </a:xfrm>
            <a:prstGeom prst="rect">
              <a:avLst/>
            </a:prstGeom>
            <a:solidFill>
              <a:srgbClr val="FFD239"/>
            </a:solidFill>
            <a:ln w="9525"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 sz="2200" b="1" i="0" u="none" strike="noStrike" cap="none">
                  <a:solidFill>
                    <a:srgbClr val="000000"/>
                  </a:solidFill>
                  <a:latin typeface="Calibri"/>
                  <a:ea typeface="Calibri"/>
                  <a:cs typeface="Calibri"/>
                  <a:sym typeface="Calibri"/>
                </a:rPr>
                <a:t>Assessment</a:t>
              </a:r>
              <a:endParaRPr sz="1400" b="0" i="0" u="none" strike="noStrike" cap="none">
                <a:solidFill>
                  <a:srgbClr val="000000"/>
                </a:solidFill>
                <a:latin typeface="Arial"/>
                <a:ea typeface="Arial"/>
                <a:cs typeface="Arial"/>
                <a:sym typeface="Arial"/>
              </a:endParaRPr>
            </a:p>
          </p:txBody>
        </p:sp>
        <p:sp>
          <p:nvSpPr>
            <p:cNvPr id="389" name="Google Shape;389;p10"/>
            <p:cNvSpPr txBox="1"/>
            <p:nvPr/>
          </p:nvSpPr>
          <p:spPr>
            <a:xfrm>
              <a:off x="16917296" y="1900326"/>
              <a:ext cx="3612900" cy="1060200"/>
            </a:xfrm>
            <a:prstGeom prst="rect">
              <a:avLst/>
            </a:prstGeom>
            <a:noFill/>
            <a:ln w="9525" cap="flat" cmpd="sng">
              <a:solidFill>
                <a:srgbClr val="7F7F7F"/>
              </a:solidFill>
              <a:prstDash val="solid"/>
              <a:round/>
              <a:headEnd type="none" w="sm" len="sm"/>
              <a:tailEnd type="none" w="sm" len="sm"/>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000000"/>
                </a:buClr>
                <a:buSzPts val="2000"/>
                <a:buFont typeface="Arial"/>
                <a:buNone/>
              </a:pPr>
              <a:r>
                <a:rPr lang="en" sz="2000" b="0" i="0" u="none" strike="noStrike" cap="none">
                  <a:solidFill>
                    <a:srgbClr val="000000"/>
                  </a:solidFill>
                  <a:latin typeface="Calibri"/>
                  <a:ea typeface="Calibri"/>
                  <a:cs typeface="Calibri"/>
                  <a:sym typeface="Calibri"/>
                </a:rPr>
                <a:t>Complete End-of-Unit Assessment</a:t>
              </a:r>
              <a:endParaRPr sz="1400" b="0" i="0" u="none" strike="noStrike" cap="none">
                <a:solidFill>
                  <a:srgbClr val="000000"/>
                </a:solidFill>
                <a:latin typeface="Arial"/>
                <a:ea typeface="Arial"/>
                <a:cs typeface="Arial"/>
                <a:sym typeface="Arial"/>
              </a:endParaRPr>
            </a:p>
          </p:txBody>
        </p:sp>
        <p:sp>
          <p:nvSpPr>
            <p:cNvPr id="390" name="Google Shape;390;p10"/>
            <p:cNvSpPr txBox="1"/>
            <p:nvPr/>
          </p:nvSpPr>
          <p:spPr>
            <a:xfrm>
              <a:off x="514234" y="3700480"/>
              <a:ext cx="6967664" cy="449663"/>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 sz="2200" b="1" i="0" u="none" strike="noStrike" cap="none">
                  <a:solidFill>
                    <a:srgbClr val="000000"/>
                  </a:solidFill>
                  <a:latin typeface="Calibri"/>
                  <a:ea typeface="Calibri"/>
                  <a:cs typeface="Calibri"/>
                  <a:sym typeface="Calibri"/>
                </a:rPr>
                <a:t> Early in Unit</a:t>
              </a:r>
              <a:endParaRPr sz="1400" b="0" i="0" u="none" strike="noStrike" cap="none">
                <a:solidFill>
                  <a:srgbClr val="000000"/>
                </a:solidFill>
                <a:latin typeface="Arial"/>
                <a:ea typeface="Arial"/>
                <a:cs typeface="Arial"/>
                <a:sym typeface="Arial"/>
              </a:endParaRPr>
            </a:p>
          </p:txBody>
        </p:sp>
        <p:sp>
          <p:nvSpPr>
            <p:cNvPr id="391" name="Google Shape;391;p10"/>
            <p:cNvSpPr txBox="1"/>
            <p:nvPr/>
          </p:nvSpPr>
          <p:spPr>
            <a:xfrm>
              <a:off x="8170871" y="3696294"/>
              <a:ext cx="8000168" cy="449663"/>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 sz="2200" b="1" i="0" u="none" strike="noStrike" cap="none">
                  <a:solidFill>
                    <a:srgbClr val="000000"/>
                  </a:solidFill>
                  <a:latin typeface="Calibri"/>
                  <a:ea typeface="Calibri"/>
                  <a:cs typeface="Calibri"/>
                  <a:sym typeface="Calibri"/>
                </a:rPr>
                <a:t>Middle of Unit</a:t>
              </a:r>
              <a:endParaRPr sz="1400" b="0" i="0" u="none" strike="noStrike" cap="none">
                <a:solidFill>
                  <a:srgbClr val="000000"/>
                </a:solidFill>
                <a:latin typeface="Arial"/>
                <a:ea typeface="Arial"/>
                <a:cs typeface="Arial"/>
                <a:sym typeface="Arial"/>
              </a:endParaRPr>
            </a:p>
          </p:txBody>
        </p:sp>
        <p:sp>
          <p:nvSpPr>
            <p:cNvPr id="392" name="Google Shape;392;p10"/>
            <p:cNvSpPr txBox="1"/>
            <p:nvPr/>
          </p:nvSpPr>
          <p:spPr>
            <a:xfrm>
              <a:off x="16917295" y="3694491"/>
              <a:ext cx="3927711" cy="449663"/>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 sz="2200" b="1" i="0" u="none" strike="noStrike" cap="none">
                  <a:solidFill>
                    <a:srgbClr val="000000"/>
                  </a:solidFill>
                  <a:latin typeface="Calibri"/>
                  <a:ea typeface="Calibri"/>
                  <a:cs typeface="Calibri"/>
                  <a:sym typeface="Calibri"/>
                </a:rPr>
                <a:t>End of Unit</a:t>
              </a:r>
              <a:endParaRPr sz="1400" b="0" i="0" u="none" strike="noStrike" cap="none">
                <a:solidFill>
                  <a:srgbClr val="000000"/>
                </a:solidFill>
                <a:latin typeface="Arial"/>
                <a:ea typeface="Arial"/>
                <a:cs typeface="Arial"/>
                <a:sym typeface="Arial"/>
              </a:endParaRPr>
            </a:p>
          </p:txBody>
        </p:sp>
        <p:sp>
          <p:nvSpPr>
            <p:cNvPr id="393" name="Google Shape;393;p10"/>
            <p:cNvSpPr txBox="1"/>
            <p:nvPr/>
          </p:nvSpPr>
          <p:spPr>
            <a:xfrm>
              <a:off x="222813" y="566101"/>
              <a:ext cx="7395600" cy="449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 sz="2200" b="1" i="0" u="none" strike="noStrike" cap="none">
                  <a:solidFill>
                    <a:srgbClr val="000000"/>
                  </a:solidFill>
                  <a:latin typeface="Calibri"/>
                  <a:ea typeface="Calibri"/>
                  <a:cs typeface="Calibri"/>
                  <a:sym typeface="Calibri"/>
                </a:rPr>
                <a:t>UNIT TIMELINE</a:t>
              </a:r>
              <a:endParaRPr sz="1400" b="0" i="0" u="none" strike="noStrike" cap="none">
                <a:solidFill>
                  <a:srgbClr val="000000"/>
                </a:solidFill>
                <a:latin typeface="Arial"/>
                <a:ea typeface="Arial"/>
                <a:cs typeface="Arial"/>
                <a:sym typeface="Arial"/>
              </a:endParaRPr>
            </a:p>
          </p:txBody>
        </p:sp>
        <p:cxnSp>
          <p:nvCxnSpPr>
            <p:cNvPr id="394" name="Google Shape;394;p10"/>
            <p:cNvCxnSpPr/>
            <p:nvPr/>
          </p:nvCxnSpPr>
          <p:spPr>
            <a:xfrm rot="5400000">
              <a:off x="7413050" y="3616774"/>
              <a:ext cx="907466" cy="1588"/>
            </a:xfrm>
            <a:prstGeom prst="straightConnector1">
              <a:avLst/>
            </a:prstGeom>
            <a:noFill/>
            <a:ln w="76200" cap="flat" cmpd="sng">
              <a:solidFill>
                <a:schemeClr val="dk1"/>
              </a:solidFill>
              <a:prstDash val="solid"/>
              <a:round/>
              <a:headEnd type="none" w="sm" len="sm"/>
              <a:tailEnd type="none" w="sm" len="sm"/>
            </a:ln>
          </p:spPr>
        </p:cxnSp>
        <p:cxnSp>
          <p:nvCxnSpPr>
            <p:cNvPr id="395" name="Google Shape;395;p10"/>
            <p:cNvCxnSpPr/>
            <p:nvPr/>
          </p:nvCxnSpPr>
          <p:spPr>
            <a:xfrm rot="5400000">
              <a:off x="16112494" y="3616774"/>
              <a:ext cx="907466" cy="1588"/>
            </a:xfrm>
            <a:prstGeom prst="straightConnector1">
              <a:avLst/>
            </a:prstGeom>
            <a:noFill/>
            <a:ln w="76200" cap="flat" cmpd="sng">
              <a:solidFill>
                <a:schemeClr val="dk1"/>
              </a:solidFill>
              <a:prstDash val="solid"/>
              <a:round/>
              <a:headEnd type="none" w="sm" len="sm"/>
              <a:tailEnd type="none" w="sm" len="sm"/>
            </a:ln>
          </p:spPr>
        </p:cxn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sp>
        <p:nvSpPr>
          <p:cNvPr id="400" name="Google Shape;400;p11"/>
          <p:cNvSpPr txBox="1">
            <a:spLocks noGrp="1"/>
          </p:cNvSpPr>
          <p:nvPr>
            <p:ph type="title"/>
          </p:nvPr>
        </p:nvSpPr>
        <p:spPr>
          <a:xfrm>
            <a:off x="1435650" y="445025"/>
            <a:ext cx="73968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90000"/>
              </a:lnSpc>
              <a:spcBef>
                <a:spcPts val="0"/>
              </a:spcBef>
              <a:spcAft>
                <a:spcPts val="0"/>
              </a:spcAft>
              <a:buClr>
                <a:schemeClr val="dk1"/>
              </a:buClr>
              <a:buSzPct val="94276"/>
              <a:buFont typeface="Calibri"/>
              <a:buNone/>
            </a:pPr>
            <a:r>
              <a:rPr lang="en" b="1"/>
              <a:t>Example Unit: Introduction to Survival Data</a:t>
            </a:r>
            <a:endParaRPr b="1"/>
          </a:p>
        </p:txBody>
      </p:sp>
      <p:sp>
        <p:nvSpPr>
          <p:cNvPr id="401" name="Google Shape;401;p11"/>
          <p:cNvSpPr txBox="1">
            <a:spLocks noGrp="1"/>
          </p:cNvSpPr>
          <p:nvPr>
            <p:ph type="body" idx="1"/>
          </p:nvPr>
        </p:nvSpPr>
        <p:spPr>
          <a:xfrm>
            <a:off x="311700" y="1310725"/>
            <a:ext cx="8520600" cy="3416400"/>
          </a:xfrm>
          <a:prstGeom prst="rect">
            <a:avLst/>
          </a:prstGeom>
          <a:noFill/>
          <a:ln>
            <a:noFill/>
          </a:ln>
        </p:spPr>
        <p:txBody>
          <a:bodyPr spcFirstLastPara="1" wrap="square" lIns="91425" tIns="91425" rIns="91425" bIns="91425" anchor="t" anchorCtr="0">
            <a:normAutofit/>
          </a:bodyPr>
          <a:lstStyle/>
          <a:p>
            <a:pPr marL="0" lvl="0" indent="0" algn="l" rtl="0">
              <a:lnSpc>
                <a:spcPct val="90000"/>
              </a:lnSpc>
              <a:spcBef>
                <a:spcPts val="0"/>
              </a:spcBef>
              <a:spcAft>
                <a:spcPts val="0"/>
              </a:spcAft>
              <a:buClr>
                <a:schemeClr val="dk1"/>
              </a:buClr>
              <a:buSzPts val="1800"/>
              <a:buNone/>
            </a:pPr>
            <a:endParaRPr/>
          </a:p>
          <a:p>
            <a:pPr marL="0" lvl="0" indent="0" algn="l" rtl="0">
              <a:lnSpc>
                <a:spcPct val="90000"/>
              </a:lnSpc>
              <a:spcBef>
                <a:spcPts val="0"/>
              </a:spcBef>
              <a:spcAft>
                <a:spcPts val="0"/>
              </a:spcAft>
              <a:buClr>
                <a:schemeClr val="dk1"/>
              </a:buClr>
              <a:buSzPts val="1800"/>
              <a:buNone/>
            </a:pPr>
            <a:endParaRPr/>
          </a:p>
        </p:txBody>
      </p:sp>
      <p:sp>
        <p:nvSpPr>
          <p:cNvPr id="402" name="Google Shape;402;p11"/>
          <p:cNvSpPr/>
          <p:nvPr/>
        </p:nvSpPr>
        <p:spPr>
          <a:xfrm>
            <a:off x="1561450" y="1352132"/>
            <a:ext cx="2283600" cy="900600"/>
          </a:xfrm>
          <a:prstGeom prst="homePlate">
            <a:avLst>
              <a:gd name="adj" fmla="val 50000"/>
            </a:avLst>
          </a:prstGeom>
          <a:solidFill>
            <a:schemeClr val="lt1"/>
          </a:solidFill>
          <a:ln w="25400" cap="flat" cmpd="sng">
            <a:solidFill>
              <a:srgbClr val="157057"/>
            </a:solidFill>
            <a:prstDash val="solid"/>
            <a:round/>
            <a:headEnd type="none" w="sm" len="sm"/>
            <a:tailEnd type="none" w="sm" len="sm"/>
          </a:ln>
        </p:spPr>
        <p:txBody>
          <a:bodyPr spcFirstLastPara="1" wrap="square" lIns="548625" tIns="45700" rIns="91425" bIns="45700" anchor="ctr" anchorCtr="0">
            <a:noAutofit/>
          </a:bodyPr>
          <a:lstStyle/>
          <a:p>
            <a:pPr marL="0" marR="0" lvl="0" indent="0" algn="ctr" rtl="0">
              <a:lnSpc>
                <a:spcPct val="100000"/>
              </a:lnSpc>
              <a:spcBef>
                <a:spcPts val="0"/>
              </a:spcBef>
              <a:spcAft>
                <a:spcPts val="0"/>
              </a:spcAft>
              <a:buClr>
                <a:srgbClr val="000000"/>
              </a:buClr>
              <a:buSzPts val="1700"/>
              <a:buFont typeface="Arial"/>
              <a:buNone/>
            </a:pPr>
            <a:r>
              <a:rPr lang="en" sz="1700" b="0" i="0" u="none" strike="noStrike" cap="none">
                <a:solidFill>
                  <a:schemeClr val="dk1"/>
                </a:solidFill>
                <a:latin typeface="Helvetica Neue"/>
                <a:ea typeface="Helvetica Neue"/>
                <a:cs typeface="Helvetica Neue"/>
                <a:sym typeface="Helvetica Neue"/>
              </a:rPr>
              <a:t>Intro to Survival Data</a:t>
            </a:r>
            <a:endParaRPr sz="1400" b="0" i="0" u="none" strike="noStrike" cap="none">
              <a:solidFill>
                <a:srgbClr val="000000"/>
              </a:solidFill>
              <a:latin typeface="Arial"/>
              <a:ea typeface="Arial"/>
              <a:cs typeface="Arial"/>
              <a:sym typeface="Arial"/>
            </a:endParaRPr>
          </a:p>
        </p:txBody>
      </p:sp>
      <p:sp>
        <p:nvSpPr>
          <p:cNvPr id="403" name="Google Shape;403;p11"/>
          <p:cNvSpPr/>
          <p:nvPr/>
        </p:nvSpPr>
        <p:spPr>
          <a:xfrm>
            <a:off x="154491" y="1351636"/>
            <a:ext cx="1862700" cy="901500"/>
          </a:xfrm>
          <a:prstGeom prst="homePlate">
            <a:avLst>
              <a:gd name="adj" fmla="val 50000"/>
            </a:avLst>
          </a:prstGeom>
          <a:solidFill>
            <a:schemeClr val="accent1"/>
          </a:solidFill>
          <a:ln w="25400" cap="flat" cmpd="sng">
            <a:solidFill>
              <a:srgbClr val="15705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700"/>
              <a:buFont typeface="Arial"/>
              <a:buNone/>
            </a:pPr>
            <a:r>
              <a:rPr lang="en" sz="1700" b="0" i="0" u="none" strike="noStrike" cap="none">
                <a:solidFill>
                  <a:schemeClr val="lt1"/>
                </a:solidFill>
                <a:latin typeface="Helvetica Neue"/>
                <a:ea typeface="Helvetica Neue"/>
                <a:cs typeface="Helvetica Neue"/>
                <a:sym typeface="Helvetica Neue"/>
              </a:rPr>
              <a:t>Intro to Biostatistics</a:t>
            </a:r>
            <a:endParaRPr sz="1400" b="0" i="0" u="none" strike="noStrike" cap="none">
              <a:solidFill>
                <a:srgbClr val="000000"/>
              </a:solidFill>
              <a:latin typeface="Arial"/>
              <a:ea typeface="Arial"/>
              <a:cs typeface="Arial"/>
              <a:sym typeface="Arial"/>
            </a:endParaRPr>
          </a:p>
        </p:txBody>
      </p:sp>
      <p:sp>
        <p:nvSpPr>
          <p:cNvPr id="404" name="Google Shape;404;p11"/>
          <p:cNvSpPr txBox="1"/>
          <p:nvPr/>
        </p:nvSpPr>
        <p:spPr>
          <a:xfrm>
            <a:off x="3596550" y="4040950"/>
            <a:ext cx="3527400" cy="323100"/>
          </a:xfrm>
          <a:prstGeom prst="rect">
            <a:avLst/>
          </a:prstGeom>
          <a:noFill/>
          <a:ln w="9525" cap="flat" cmpd="sng">
            <a:solidFill>
              <a:srgbClr val="7F7F7F"/>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500"/>
              <a:buFont typeface="Arial"/>
              <a:buNone/>
            </a:pPr>
            <a:r>
              <a:rPr lang="en" sz="1500" b="0" i="0" u="none" strike="noStrike" cap="none">
                <a:solidFill>
                  <a:srgbClr val="000000"/>
                </a:solidFill>
                <a:latin typeface="Calibri"/>
                <a:ea typeface="Calibri"/>
                <a:cs typeface="Calibri"/>
                <a:sym typeface="Calibri"/>
              </a:rPr>
              <a:t>Collaborative Keys</a:t>
            </a:r>
            <a:endParaRPr sz="1400" b="0" i="0" u="none" strike="noStrike" cap="none">
              <a:solidFill>
                <a:srgbClr val="000000"/>
              </a:solidFill>
              <a:latin typeface="Arial"/>
              <a:ea typeface="Arial"/>
              <a:cs typeface="Arial"/>
              <a:sym typeface="Arial"/>
            </a:endParaRPr>
          </a:p>
        </p:txBody>
      </p:sp>
      <p:grpSp>
        <p:nvGrpSpPr>
          <p:cNvPr id="405" name="Google Shape;405;p11"/>
          <p:cNvGrpSpPr/>
          <p:nvPr/>
        </p:nvGrpSpPr>
        <p:grpSpPr>
          <a:xfrm>
            <a:off x="88212" y="2761921"/>
            <a:ext cx="9032472" cy="2229625"/>
            <a:chOff x="222813" y="566101"/>
            <a:chExt cx="20622082" cy="3725978"/>
          </a:xfrm>
        </p:grpSpPr>
        <p:cxnSp>
          <p:nvCxnSpPr>
            <p:cNvPr id="406" name="Google Shape;406;p11"/>
            <p:cNvCxnSpPr/>
            <p:nvPr/>
          </p:nvCxnSpPr>
          <p:spPr>
            <a:xfrm>
              <a:off x="222813" y="3612513"/>
              <a:ext cx="20456400" cy="1500"/>
            </a:xfrm>
            <a:prstGeom prst="straightConnector1">
              <a:avLst/>
            </a:prstGeom>
            <a:noFill/>
            <a:ln w="28575" cap="flat" cmpd="sng">
              <a:solidFill>
                <a:srgbClr val="7A0019"/>
              </a:solidFill>
              <a:prstDash val="solid"/>
              <a:round/>
              <a:headEnd type="oval" w="lg" len="lg"/>
              <a:tailEnd type="oval" w="lg" len="lg"/>
            </a:ln>
          </p:spPr>
        </p:cxnSp>
        <p:sp>
          <p:nvSpPr>
            <p:cNvPr id="407" name="Google Shape;407;p11"/>
            <p:cNvSpPr txBox="1"/>
            <p:nvPr/>
          </p:nvSpPr>
          <p:spPr>
            <a:xfrm>
              <a:off x="392541" y="1073274"/>
              <a:ext cx="7089300" cy="591600"/>
            </a:xfrm>
            <a:prstGeom prst="rect">
              <a:avLst/>
            </a:prstGeom>
            <a:solidFill>
              <a:srgbClr val="FFD239"/>
            </a:solidFill>
            <a:ln w="9525"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 sz="1700" b="1" i="0" u="none" strike="noStrike" cap="none">
                  <a:solidFill>
                    <a:srgbClr val="000000"/>
                  </a:solidFill>
                  <a:latin typeface="Calibri"/>
                  <a:ea typeface="Calibri"/>
                  <a:cs typeface="Calibri"/>
                  <a:sym typeface="Calibri"/>
                </a:rPr>
                <a:t>Preparation</a:t>
              </a:r>
              <a:endParaRPr sz="1400" b="0" i="0" u="none" strike="noStrike" cap="none">
                <a:solidFill>
                  <a:srgbClr val="000000"/>
                </a:solidFill>
                <a:latin typeface="Arial"/>
                <a:ea typeface="Arial"/>
                <a:cs typeface="Arial"/>
                <a:sym typeface="Arial"/>
              </a:endParaRPr>
            </a:p>
          </p:txBody>
        </p:sp>
        <p:sp>
          <p:nvSpPr>
            <p:cNvPr id="408" name="Google Shape;408;p11"/>
            <p:cNvSpPr txBox="1"/>
            <p:nvPr/>
          </p:nvSpPr>
          <p:spPr>
            <a:xfrm>
              <a:off x="392541" y="1921794"/>
              <a:ext cx="3848100" cy="1311600"/>
            </a:xfrm>
            <a:prstGeom prst="rect">
              <a:avLst/>
            </a:prstGeom>
            <a:noFill/>
            <a:ln w="9525" cap="flat" cmpd="sng">
              <a:solidFill>
                <a:srgbClr val="7F7F7F"/>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500"/>
                <a:buFont typeface="Arial"/>
                <a:buNone/>
              </a:pPr>
              <a:r>
                <a:rPr lang="en" sz="1500" b="0" i="0" u="none" strike="noStrike" cap="none">
                  <a:solidFill>
                    <a:srgbClr val="000000"/>
                  </a:solidFill>
                  <a:latin typeface="Calibri"/>
                  <a:ea typeface="Calibri"/>
                  <a:cs typeface="Calibri"/>
                  <a:sym typeface="Calibri"/>
                </a:rPr>
                <a:t>Read textbook and view online presentations </a:t>
              </a:r>
              <a:endParaRPr sz="1400" b="0" i="0" u="none" strike="noStrike" cap="none">
                <a:solidFill>
                  <a:srgbClr val="000000"/>
                </a:solidFill>
                <a:latin typeface="Arial"/>
                <a:ea typeface="Arial"/>
                <a:cs typeface="Arial"/>
                <a:sym typeface="Arial"/>
              </a:endParaRPr>
            </a:p>
          </p:txBody>
        </p:sp>
        <p:sp>
          <p:nvSpPr>
            <p:cNvPr id="409" name="Google Shape;409;p11"/>
            <p:cNvSpPr txBox="1"/>
            <p:nvPr/>
          </p:nvSpPr>
          <p:spPr>
            <a:xfrm>
              <a:off x="4372672" y="1913120"/>
              <a:ext cx="3121200" cy="1314000"/>
            </a:xfrm>
            <a:prstGeom prst="rect">
              <a:avLst/>
            </a:prstGeom>
            <a:noFill/>
            <a:ln w="9525" cap="flat" cmpd="sng">
              <a:solidFill>
                <a:srgbClr val="7F7F7F"/>
              </a:solidFill>
              <a:prstDash val="solid"/>
              <a:round/>
              <a:headEnd type="none" w="sm" len="sm"/>
              <a:tailEnd type="none" w="sm" len="sm"/>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000000"/>
                </a:buClr>
                <a:buSzPts val="1500"/>
                <a:buFont typeface="Arial"/>
                <a:buNone/>
              </a:pPr>
              <a:r>
                <a:rPr lang="en" sz="1500" b="0" i="0" u="none" strike="noStrike" cap="none">
                  <a:solidFill>
                    <a:srgbClr val="000000"/>
                  </a:solidFill>
                  <a:latin typeface="Calibri"/>
                  <a:ea typeface="Calibri"/>
                  <a:cs typeface="Calibri"/>
                  <a:sym typeface="Calibri"/>
                </a:rPr>
                <a:t>Complete Readiness Quiz</a:t>
              </a:r>
              <a:endParaRPr sz="1400" b="0" i="0" u="none" strike="noStrike" cap="none">
                <a:solidFill>
                  <a:srgbClr val="000000"/>
                </a:solidFill>
                <a:latin typeface="Arial"/>
                <a:ea typeface="Arial"/>
                <a:cs typeface="Arial"/>
                <a:sym typeface="Arial"/>
              </a:endParaRPr>
            </a:p>
          </p:txBody>
        </p:sp>
        <p:sp>
          <p:nvSpPr>
            <p:cNvPr id="410" name="Google Shape;410;p11"/>
            <p:cNvSpPr txBox="1"/>
            <p:nvPr/>
          </p:nvSpPr>
          <p:spPr>
            <a:xfrm>
              <a:off x="8205582" y="1070505"/>
              <a:ext cx="8056500" cy="591600"/>
            </a:xfrm>
            <a:prstGeom prst="rect">
              <a:avLst/>
            </a:prstGeom>
            <a:solidFill>
              <a:srgbClr val="FFD239"/>
            </a:solidFill>
            <a:ln w="9525"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 sz="1700" b="1" i="0" u="none" strike="noStrike" cap="none">
                  <a:solidFill>
                    <a:srgbClr val="000000"/>
                  </a:solidFill>
                  <a:latin typeface="Calibri"/>
                  <a:ea typeface="Calibri"/>
                  <a:cs typeface="Calibri"/>
                  <a:sym typeface="Calibri"/>
                </a:rPr>
                <a:t>Active Learning</a:t>
              </a:r>
              <a:endParaRPr sz="1400" b="0" i="0" u="none" strike="noStrike" cap="none">
                <a:solidFill>
                  <a:srgbClr val="000000"/>
                </a:solidFill>
                <a:latin typeface="Arial"/>
                <a:ea typeface="Arial"/>
                <a:cs typeface="Arial"/>
                <a:sym typeface="Arial"/>
              </a:endParaRPr>
            </a:p>
          </p:txBody>
        </p:sp>
        <p:sp>
          <p:nvSpPr>
            <p:cNvPr id="411" name="Google Shape;411;p11"/>
            <p:cNvSpPr txBox="1"/>
            <p:nvPr/>
          </p:nvSpPr>
          <p:spPr>
            <a:xfrm>
              <a:off x="8205584" y="1896944"/>
              <a:ext cx="4028400" cy="540000"/>
            </a:xfrm>
            <a:prstGeom prst="rect">
              <a:avLst/>
            </a:prstGeom>
            <a:noFill/>
            <a:ln w="9525" cap="flat" cmpd="sng">
              <a:solidFill>
                <a:srgbClr val="7F7F7F"/>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500"/>
                <a:buFont typeface="Arial"/>
                <a:buNone/>
              </a:pPr>
              <a:r>
                <a:rPr lang="en" sz="1500" b="0" i="0" u="none" strike="noStrike" cap="none">
                  <a:solidFill>
                    <a:srgbClr val="000000"/>
                  </a:solidFill>
                  <a:latin typeface="Calibri"/>
                  <a:ea typeface="Calibri"/>
                  <a:cs typeface="Calibri"/>
                  <a:sym typeface="Calibri"/>
                </a:rPr>
                <a:t>Concept Activity</a:t>
              </a:r>
              <a:endParaRPr sz="1400" b="0" i="0" u="none" strike="noStrike" cap="none">
                <a:solidFill>
                  <a:srgbClr val="000000"/>
                </a:solidFill>
                <a:latin typeface="Arial"/>
                <a:ea typeface="Arial"/>
                <a:cs typeface="Arial"/>
                <a:sym typeface="Arial"/>
              </a:endParaRPr>
            </a:p>
          </p:txBody>
        </p:sp>
        <p:sp>
          <p:nvSpPr>
            <p:cNvPr id="412" name="Google Shape;412;p11"/>
            <p:cNvSpPr txBox="1"/>
            <p:nvPr/>
          </p:nvSpPr>
          <p:spPr>
            <a:xfrm>
              <a:off x="12386062" y="1905315"/>
              <a:ext cx="3876000" cy="540000"/>
            </a:xfrm>
            <a:prstGeom prst="rect">
              <a:avLst/>
            </a:prstGeom>
            <a:noFill/>
            <a:ln w="9525" cap="flat" cmpd="sng">
              <a:solidFill>
                <a:srgbClr val="7F7F7F"/>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500"/>
                <a:buFont typeface="Arial"/>
                <a:buNone/>
              </a:pPr>
              <a:r>
                <a:rPr lang="en" sz="1500" b="0" i="0" u="none" strike="noStrike" cap="none">
                  <a:solidFill>
                    <a:srgbClr val="000000"/>
                  </a:solidFill>
                  <a:latin typeface="Calibri"/>
                  <a:ea typeface="Calibri"/>
                  <a:cs typeface="Calibri"/>
                  <a:sym typeface="Calibri"/>
                </a:rPr>
                <a:t>Literature Activity</a:t>
              </a:r>
              <a:endParaRPr sz="1400" b="0" i="0" u="none" strike="noStrike" cap="none">
                <a:solidFill>
                  <a:srgbClr val="000000"/>
                </a:solidFill>
                <a:latin typeface="Arial"/>
                <a:ea typeface="Arial"/>
                <a:cs typeface="Arial"/>
                <a:sym typeface="Arial"/>
              </a:endParaRPr>
            </a:p>
          </p:txBody>
        </p:sp>
        <p:sp>
          <p:nvSpPr>
            <p:cNvPr id="413" name="Google Shape;413;p11"/>
            <p:cNvSpPr txBox="1"/>
            <p:nvPr/>
          </p:nvSpPr>
          <p:spPr>
            <a:xfrm>
              <a:off x="16917293" y="1078190"/>
              <a:ext cx="3612900" cy="591600"/>
            </a:xfrm>
            <a:prstGeom prst="rect">
              <a:avLst/>
            </a:prstGeom>
            <a:solidFill>
              <a:srgbClr val="FFD239"/>
            </a:solidFill>
            <a:ln w="9525"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 sz="1700" b="1" i="0" u="none" strike="noStrike" cap="none">
                  <a:solidFill>
                    <a:srgbClr val="000000"/>
                  </a:solidFill>
                  <a:latin typeface="Calibri"/>
                  <a:ea typeface="Calibri"/>
                  <a:cs typeface="Calibri"/>
                  <a:sym typeface="Calibri"/>
                </a:rPr>
                <a:t>Assessment</a:t>
              </a:r>
              <a:endParaRPr sz="1400" b="0" i="0" u="none" strike="noStrike" cap="none">
                <a:solidFill>
                  <a:srgbClr val="000000"/>
                </a:solidFill>
                <a:latin typeface="Arial"/>
                <a:ea typeface="Arial"/>
                <a:cs typeface="Arial"/>
                <a:sym typeface="Arial"/>
              </a:endParaRPr>
            </a:p>
          </p:txBody>
        </p:sp>
        <p:sp>
          <p:nvSpPr>
            <p:cNvPr id="414" name="Google Shape;414;p11"/>
            <p:cNvSpPr txBox="1"/>
            <p:nvPr/>
          </p:nvSpPr>
          <p:spPr>
            <a:xfrm>
              <a:off x="16917307" y="1896948"/>
              <a:ext cx="3612900" cy="1311900"/>
            </a:xfrm>
            <a:prstGeom prst="rect">
              <a:avLst/>
            </a:prstGeom>
            <a:noFill/>
            <a:ln w="9525" cap="flat" cmpd="sng">
              <a:solidFill>
                <a:srgbClr val="7F7F7F"/>
              </a:solidFill>
              <a:prstDash val="solid"/>
              <a:round/>
              <a:headEnd type="none" w="sm" len="sm"/>
              <a:tailEnd type="none" w="sm" len="sm"/>
            </a:ln>
          </p:spPr>
          <p:txBody>
            <a:bodyPr spcFirstLastPara="1" wrap="square" lIns="91425" tIns="45700" rIns="91425" bIns="45700" anchor="ctr" anchorCtr="0">
              <a:spAutoFit/>
            </a:bodyPr>
            <a:lstStyle/>
            <a:p>
              <a:pPr marL="0" marR="0" lvl="0" indent="0" algn="l" rtl="0">
                <a:lnSpc>
                  <a:spcPct val="100000"/>
                </a:lnSpc>
                <a:spcBef>
                  <a:spcPts val="1000"/>
                </a:spcBef>
                <a:spcAft>
                  <a:spcPts val="1000"/>
                </a:spcAft>
                <a:buClr>
                  <a:srgbClr val="000000"/>
                </a:buClr>
                <a:buSzPts val="1500"/>
                <a:buFont typeface="Arial"/>
                <a:buNone/>
              </a:pPr>
              <a:r>
                <a:rPr lang="en" sz="1500" b="0" i="0" u="none" strike="noStrike" cap="none">
                  <a:solidFill>
                    <a:srgbClr val="000000"/>
                  </a:solidFill>
                  <a:latin typeface="Calibri"/>
                  <a:ea typeface="Calibri"/>
                  <a:cs typeface="Calibri"/>
                  <a:sym typeface="Calibri"/>
                </a:rPr>
                <a:t>Complete End-of-Unit Assessment</a:t>
              </a:r>
              <a:endParaRPr sz="1400" b="0" i="0" u="none" strike="noStrike" cap="none">
                <a:solidFill>
                  <a:srgbClr val="000000"/>
                </a:solidFill>
                <a:latin typeface="Arial"/>
                <a:ea typeface="Arial"/>
                <a:cs typeface="Arial"/>
                <a:sym typeface="Arial"/>
              </a:endParaRPr>
            </a:p>
          </p:txBody>
        </p:sp>
        <p:sp>
          <p:nvSpPr>
            <p:cNvPr id="415" name="Google Shape;415;p11"/>
            <p:cNvSpPr txBox="1"/>
            <p:nvPr/>
          </p:nvSpPr>
          <p:spPr>
            <a:xfrm>
              <a:off x="514234" y="3700479"/>
              <a:ext cx="6967800" cy="5916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 sz="1700" b="1" i="0" u="none" strike="noStrike" cap="none">
                  <a:solidFill>
                    <a:srgbClr val="000000"/>
                  </a:solidFill>
                  <a:latin typeface="Calibri"/>
                  <a:ea typeface="Calibri"/>
                  <a:cs typeface="Calibri"/>
                  <a:sym typeface="Calibri"/>
                </a:rPr>
                <a:t> Early in Unit</a:t>
              </a:r>
              <a:endParaRPr sz="1400" b="0" i="0" u="none" strike="noStrike" cap="none">
                <a:solidFill>
                  <a:srgbClr val="000000"/>
                </a:solidFill>
                <a:latin typeface="Arial"/>
                <a:ea typeface="Arial"/>
                <a:cs typeface="Arial"/>
                <a:sym typeface="Arial"/>
              </a:endParaRPr>
            </a:p>
          </p:txBody>
        </p:sp>
        <p:sp>
          <p:nvSpPr>
            <p:cNvPr id="416" name="Google Shape;416;p11"/>
            <p:cNvSpPr txBox="1"/>
            <p:nvPr/>
          </p:nvSpPr>
          <p:spPr>
            <a:xfrm>
              <a:off x="8170871" y="3696294"/>
              <a:ext cx="8000100" cy="5916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 sz="1700" b="1" i="0" u="none" strike="noStrike" cap="none">
                  <a:solidFill>
                    <a:srgbClr val="000000"/>
                  </a:solidFill>
                  <a:latin typeface="Calibri"/>
                  <a:ea typeface="Calibri"/>
                  <a:cs typeface="Calibri"/>
                  <a:sym typeface="Calibri"/>
                </a:rPr>
                <a:t>Middle of Unit</a:t>
              </a:r>
              <a:endParaRPr sz="1400" b="0" i="0" u="none" strike="noStrike" cap="none">
                <a:solidFill>
                  <a:srgbClr val="000000"/>
                </a:solidFill>
                <a:latin typeface="Arial"/>
                <a:ea typeface="Arial"/>
                <a:cs typeface="Arial"/>
                <a:sym typeface="Arial"/>
              </a:endParaRPr>
            </a:p>
          </p:txBody>
        </p:sp>
        <p:sp>
          <p:nvSpPr>
            <p:cNvPr id="417" name="Google Shape;417;p11"/>
            <p:cNvSpPr txBox="1"/>
            <p:nvPr/>
          </p:nvSpPr>
          <p:spPr>
            <a:xfrm>
              <a:off x="16917295" y="3694491"/>
              <a:ext cx="3927600" cy="5916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 sz="1700" b="1" i="0" u="none" strike="noStrike" cap="none">
                  <a:solidFill>
                    <a:srgbClr val="000000"/>
                  </a:solidFill>
                  <a:latin typeface="Calibri"/>
                  <a:ea typeface="Calibri"/>
                  <a:cs typeface="Calibri"/>
                  <a:sym typeface="Calibri"/>
                </a:rPr>
                <a:t>End of Unit</a:t>
              </a:r>
              <a:endParaRPr sz="1400" b="0" i="0" u="none" strike="noStrike" cap="none">
                <a:solidFill>
                  <a:srgbClr val="000000"/>
                </a:solidFill>
                <a:latin typeface="Arial"/>
                <a:ea typeface="Arial"/>
                <a:cs typeface="Arial"/>
                <a:sym typeface="Arial"/>
              </a:endParaRPr>
            </a:p>
          </p:txBody>
        </p:sp>
        <p:sp>
          <p:nvSpPr>
            <p:cNvPr id="418" name="Google Shape;418;p11"/>
            <p:cNvSpPr txBox="1"/>
            <p:nvPr/>
          </p:nvSpPr>
          <p:spPr>
            <a:xfrm>
              <a:off x="222813" y="566101"/>
              <a:ext cx="7395600" cy="720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endParaRPr sz="2200" b="1" i="0" u="none" strike="noStrike" cap="none">
                <a:solidFill>
                  <a:srgbClr val="000000"/>
                </a:solidFill>
                <a:latin typeface="Calibri"/>
                <a:ea typeface="Calibri"/>
                <a:cs typeface="Calibri"/>
                <a:sym typeface="Calibri"/>
              </a:endParaRPr>
            </a:p>
          </p:txBody>
        </p:sp>
        <p:cxnSp>
          <p:nvCxnSpPr>
            <p:cNvPr id="419" name="Google Shape;419;p11"/>
            <p:cNvCxnSpPr/>
            <p:nvPr/>
          </p:nvCxnSpPr>
          <p:spPr>
            <a:xfrm rot="5400000">
              <a:off x="7413077" y="3616835"/>
              <a:ext cx="907500" cy="1500"/>
            </a:xfrm>
            <a:prstGeom prst="straightConnector1">
              <a:avLst/>
            </a:prstGeom>
            <a:noFill/>
            <a:ln w="76200" cap="flat" cmpd="sng">
              <a:solidFill>
                <a:schemeClr val="dk1"/>
              </a:solidFill>
              <a:prstDash val="solid"/>
              <a:round/>
              <a:headEnd type="none" w="sm" len="sm"/>
              <a:tailEnd type="none" w="sm" len="sm"/>
            </a:ln>
          </p:spPr>
        </p:cxnSp>
        <p:cxnSp>
          <p:nvCxnSpPr>
            <p:cNvPr id="420" name="Google Shape;420;p11"/>
            <p:cNvCxnSpPr/>
            <p:nvPr/>
          </p:nvCxnSpPr>
          <p:spPr>
            <a:xfrm rot="5400000">
              <a:off x="16112521" y="3616835"/>
              <a:ext cx="907500" cy="1500"/>
            </a:xfrm>
            <a:prstGeom prst="straightConnector1">
              <a:avLst/>
            </a:prstGeom>
            <a:noFill/>
            <a:ln w="76200" cap="flat" cmpd="sng">
              <a:solidFill>
                <a:schemeClr val="dk1"/>
              </a:solidFill>
              <a:prstDash val="solid"/>
              <a:round/>
              <a:headEnd type="none" w="sm" len="sm"/>
              <a:tailEnd type="none" w="sm" len="sm"/>
            </a:ln>
          </p:spPr>
        </p:cxn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sp>
        <p:nvSpPr>
          <p:cNvPr id="425" name="Google Shape;425;p12"/>
          <p:cNvSpPr txBox="1">
            <a:spLocks noGrp="1"/>
          </p:cNvSpPr>
          <p:nvPr>
            <p:ph type="body" idx="1"/>
          </p:nvPr>
        </p:nvSpPr>
        <p:spPr>
          <a:xfrm>
            <a:off x="311700" y="1288124"/>
            <a:ext cx="8520600" cy="3855375"/>
          </a:xfrm>
          <a:prstGeom prst="rect">
            <a:avLst/>
          </a:prstGeom>
          <a:noFill/>
          <a:ln>
            <a:noFill/>
          </a:ln>
        </p:spPr>
        <p:txBody>
          <a:bodyPr spcFirstLastPara="1" wrap="square" lIns="91425" tIns="91425" rIns="91425" bIns="91425" anchor="t" anchorCtr="0">
            <a:normAutofit fontScale="40000" lnSpcReduction="20000"/>
          </a:bodyPr>
          <a:lstStyle/>
          <a:p>
            <a:pPr marL="0" lvl="0" indent="0" algn="l" rtl="0">
              <a:lnSpc>
                <a:spcPct val="115000"/>
              </a:lnSpc>
              <a:spcBef>
                <a:spcPts val="0"/>
              </a:spcBef>
              <a:spcAft>
                <a:spcPts val="0"/>
              </a:spcAft>
              <a:buSzPct val="114942"/>
              <a:buNone/>
            </a:pPr>
            <a:r>
              <a:rPr lang="en" sz="3915"/>
              <a:t>Use these learning objectives as a checklist during the unit. After completing this unit, you should be able to:</a:t>
            </a:r>
            <a:endParaRPr sz="3915"/>
          </a:p>
          <a:p>
            <a:pPr marL="457200" lvl="0" indent="-228609" algn="l" rtl="0">
              <a:lnSpc>
                <a:spcPct val="115000"/>
              </a:lnSpc>
              <a:spcBef>
                <a:spcPts val="0"/>
              </a:spcBef>
              <a:spcAft>
                <a:spcPts val="0"/>
              </a:spcAft>
              <a:buSzPct val="100000"/>
              <a:buNone/>
            </a:pPr>
            <a:endParaRPr sz="3915"/>
          </a:p>
          <a:p>
            <a:pPr marL="457200" lvl="0" indent="-328050" algn="l" rtl="0">
              <a:lnSpc>
                <a:spcPct val="115000"/>
              </a:lnSpc>
              <a:spcBef>
                <a:spcPts val="0"/>
              </a:spcBef>
              <a:spcAft>
                <a:spcPts val="0"/>
              </a:spcAft>
              <a:buSzPct val="100000"/>
              <a:buChar char="●"/>
            </a:pPr>
            <a:r>
              <a:rPr lang="en" sz="3915"/>
              <a:t>explain what constitutes an “event”.</a:t>
            </a:r>
            <a:endParaRPr sz="3915"/>
          </a:p>
          <a:p>
            <a:pPr marL="457200" lvl="0" indent="-328050" algn="l" rtl="0">
              <a:lnSpc>
                <a:spcPct val="115000"/>
              </a:lnSpc>
              <a:spcBef>
                <a:spcPts val="0"/>
              </a:spcBef>
              <a:spcAft>
                <a:spcPts val="0"/>
              </a:spcAft>
              <a:buSzPct val="100000"/>
              <a:buChar char="●"/>
            </a:pPr>
            <a:r>
              <a:rPr lang="en" sz="3915"/>
              <a:t>give examples of censored data.</a:t>
            </a:r>
            <a:endParaRPr sz="3915"/>
          </a:p>
          <a:p>
            <a:pPr marL="457200" lvl="0" indent="-328050" algn="l" rtl="0">
              <a:lnSpc>
                <a:spcPct val="115000"/>
              </a:lnSpc>
              <a:spcBef>
                <a:spcPts val="0"/>
              </a:spcBef>
              <a:spcAft>
                <a:spcPts val="0"/>
              </a:spcAft>
              <a:buSzPct val="100000"/>
              <a:buChar char="●"/>
            </a:pPr>
            <a:r>
              <a:rPr lang="en" sz="3915"/>
              <a:t>identify starting date (i.e., “time zero”) for study participants.</a:t>
            </a:r>
            <a:endParaRPr sz="3915"/>
          </a:p>
          <a:p>
            <a:pPr marL="457200" lvl="0" indent="-328050" algn="l" rtl="0">
              <a:lnSpc>
                <a:spcPct val="115000"/>
              </a:lnSpc>
              <a:spcBef>
                <a:spcPts val="0"/>
              </a:spcBef>
              <a:spcAft>
                <a:spcPts val="0"/>
              </a:spcAft>
              <a:buSzPct val="100000"/>
              <a:buChar char="●"/>
            </a:pPr>
            <a:r>
              <a:rPr lang="en" sz="3915"/>
              <a:t>identify summary measures of survival data analysis, such as median survival time and five-year</a:t>
            </a:r>
            <a:endParaRPr sz="3915"/>
          </a:p>
          <a:p>
            <a:pPr marL="0" lvl="0" indent="457200" algn="l" rtl="0">
              <a:lnSpc>
                <a:spcPct val="115000"/>
              </a:lnSpc>
              <a:spcBef>
                <a:spcPts val="0"/>
              </a:spcBef>
              <a:spcAft>
                <a:spcPts val="0"/>
              </a:spcAft>
              <a:buSzPct val="114942"/>
              <a:buNone/>
            </a:pPr>
            <a:r>
              <a:rPr lang="en" sz="3915"/>
              <a:t>survival rate.</a:t>
            </a:r>
            <a:endParaRPr sz="3915"/>
          </a:p>
          <a:p>
            <a:pPr marL="457200" lvl="0" indent="-328050" algn="l" rtl="0">
              <a:lnSpc>
                <a:spcPct val="115000"/>
              </a:lnSpc>
              <a:spcBef>
                <a:spcPts val="0"/>
              </a:spcBef>
              <a:spcAft>
                <a:spcPts val="0"/>
              </a:spcAft>
              <a:buSzPct val="100000"/>
              <a:buChar char="●"/>
            </a:pPr>
            <a:r>
              <a:rPr lang="en" sz="3915"/>
              <a:t>interpret a Kaplan-Meier survival curve, specifically:</a:t>
            </a:r>
            <a:endParaRPr sz="3915"/>
          </a:p>
          <a:p>
            <a:pPr marL="466725" lvl="0" indent="0" algn="l" rtl="0">
              <a:lnSpc>
                <a:spcPct val="115000"/>
              </a:lnSpc>
              <a:spcBef>
                <a:spcPts val="0"/>
              </a:spcBef>
              <a:spcAft>
                <a:spcPts val="0"/>
              </a:spcAft>
              <a:buSzPct val="114942"/>
              <a:buNone/>
            </a:pPr>
            <a:r>
              <a:rPr lang="en" sz="3915"/>
              <a:t>o   know what is on the x- and y-axes,</a:t>
            </a:r>
            <a:endParaRPr sz="3915"/>
          </a:p>
          <a:p>
            <a:pPr marL="466725" lvl="0" indent="0" algn="l" rtl="0">
              <a:lnSpc>
                <a:spcPct val="115000"/>
              </a:lnSpc>
              <a:spcBef>
                <a:spcPts val="0"/>
              </a:spcBef>
              <a:spcAft>
                <a:spcPts val="0"/>
              </a:spcAft>
              <a:buSzPct val="114942"/>
              <a:buNone/>
            </a:pPr>
            <a:r>
              <a:rPr lang="en" sz="3915"/>
              <a:t>o   know why the curve has steps,</a:t>
            </a:r>
            <a:endParaRPr sz="3915"/>
          </a:p>
          <a:p>
            <a:pPr marL="466725" lvl="0" indent="0" algn="l" rtl="0">
              <a:lnSpc>
                <a:spcPct val="115000"/>
              </a:lnSpc>
              <a:spcBef>
                <a:spcPts val="0"/>
              </a:spcBef>
              <a:spcAft>
                <a:spcPts val="0"/>
              </a:spcAft>
              <a:buSzPct val="114942"/>
              <a:buNone/>
            </a:pPr>
            <a:r>
              <a:rPr lang="en" sz="3915"/>
              <a:t>o   know what the curve tells you,</a:t>
            </a:r>
            <a:endParaRPr sz="3915"/>
          </a:p>
          <a:p>
            <a:pPr marL="466725" lvl="0" indent="0" algn="l" rtl="0">
              <a:lnSpc>
                <a:spcPct val="115000"/>
              </a:lnSpc>
              <a:spcBef>
                <a:spcPts val="0"/>
              </a:spcBef>
              <a:spcAft>
                <a:spcPts val="0"/>
              </a:spcAft>
              <a:buSzPct val="114942"/>
              <a:buNone/>
            </a:pPr>
            <a:r>
              <a:rPr lang="en" sz="3915"/>
              <a:t>o   be aware that censoring is taken into account in constructing the curve, and</a:t>
            </a:r>
            <a:endParaRPr sz="3915"/>
          </a:p>
          <a:p>
            <a:pPr marL="466725" lvl="0" indent="0" algn="l" rtl="0">
              <a:lnSpc>
                <a:spcPct val="115000"/>
              </a:lnSpc>
              <a:spcBef>
                <a:spcPts val="0"/>
              </a:spcBef>
              <a:spcAft>
                <a:spcPts val="0"/>
              </a:spcAft>
              <a:buSzPct val="114942"/>
              <a:buNone/>
            </a:pPr>
            <a:r>
              <a:rPr lang="en" sz="3915"/>
              <a:t>o   be able to indicate censoring on the curve.</a:t>
            </a:r>
            <a:endParaRPr sz="3915" b="1"/>
          </a:p>
          <a:p>
            <a:pPr marL="0" lvl="0" indent="0" algn="l" rtl="0">
              <a:lnSpc>
                <a:spcPct val="90000"/>
              </a:lnSpc>
              <a:spcBef>
                <a:spcPts val="0"/>
              </a:spcBef>
              <a:spcAft>
                <a:spcPts val="0"/>
              </a:spcAft>
              <a:buClr>
                <a:schemeClr val="dk1"/>
              </a:buClr>
              <a:buSzPct val="85714"/>
              <a:buNone/>
            </a:pPr>
            <a:endParaRPr b="1"/>
          </a:p>
          <a:p>
            <a:pPr marL="0" lvl="0" indent="0" algn="l" rtl="0">
              <a:lnSpc>
                <a:spcPct val="90000"/>
              </a:lnSpc>
              <a:spcBef>
                <a:spcPts val="0"/>
              </a:spcBef>
              <a:spcAft>
                <a:spcPts val="0"/>
              </a:spcAft>
              <a:buClr>
                <a:schemeClr val="dk1"/>
              </a:buClr>
              <a:buSzPct val="85714"/>
              <a:buNone/>
            </a:pPr>
            <a:endParaRPr b="1"/>
          </a:p>
          <a:p>
            <a:pPr marL="0" lvl="0" indent="0" algn="l" rtl="0">
              <a:lnSpc>
                <a:spcPct val="90000"/>
              </a:lnSpc>
              <a:spcBef>
                <a:spcPts val="0"/>
              </a:spcBef>
              <a:spcAft>
                <a:spcPts val="0"/>
              </a:spcAft>
              <a:buClr>
                <a:schemeClr val="dk1"/>
              </a:buClr>
              <a:buSzPct val="85714"/>
              <a:buNone/>
            </a:pPr>
            <a:endParaRPr b="1"/>
          </a:p>
        </p:txBody>
      </p:sp>
      <p:sp>
        <p:nvSpPr>
          <p:cNvPr id="426" name="Google Shape;426;p12"/>
          <p:cNvSpPr txBox="1">
            <a:spLocks noGrp="1"/>
          </p:cNvSpPr>
          <p:nvPr>
            <p:ph type="title"/>
          </p:nvPr>
        </p:nvSpPr>
        <p:spPr>
          <a:xfrm>
            <a:off x="1435650" y="445025"/>
            <a:ext cx="73968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90000"/>
              </a:lnSpc>
              <a:spcBef>
                <a:spcPts val="0"/>
              </a:spcBef>
              <a:spcAft>
                <a:spcPts val="0"/>
              </a:spcAft>
              <a:buClr>
                <a:schemeClr val="dk1"/>
              </a:buClr>
              <a:buSzPct val="94276"/>
              <a:buFont typeface="Calibri"/>
              <a:buNone/>
            </a:pPr>
            <a:r>
              <a:rPr lang="en" b="1"/>
              <a:t>Intro to Survival Data: Learning Objectives</a:t>
            </a:r>
            <a:endParaRPr b="1"/>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sp>
        <p:nvSpPr>
          <p:cNvPr id="431" name="Google Shape;431;p35"/>
          <p:cNvSpPr txBox="1"/>
          <p:nvPr/>
        </p:nvSpPr>
        <p:spPr>
          <a:xfrm>
            <a:off x="1435650" y="445025"/>
            <a:ext cx="7396800" cy="572700"/>
          </a:xfrm>
          <a:prstGeom prst="rect">
            <a:avLst/>
          </a:prstGeom>
          <a:noFill/>
          <a:ln>
            <a:noFill/>
          </a:ln>
        </p:spPr>
        <p:txBody>
          <a:bodyPr spcFirstLastPara="1" wrap="square" lIns="91425" tIns="91425" rIns="91425" bIns="91425" anchor="t" anchorCtr="0">
            <a:normAutofit fontScale="90000" lnSpcReduction="10000"/>
          </a:bodyPr>
          <a:lstStyle/>
          <a:p>
            <a:pPr marL="0" marR="0" lvl="0" indent="0" algn="l" rtl="0">
              <a:lnSpc>
                <a:spcPct val="90000"/>
              </a:lnSpc>
              <a:spcBef>
                <a:spcPts val="0"/>
              </a:spcBef>
              <a:spcAft>
                <a:spcPts val="0"/>
              </a:spcAft>
              <a:buClr>
                <a:schemeClr val="dk1"/>
              </a:buClr>
              <a:buSzPct val="94276"/>
              <a:buFont typeface="Calibri"/>
              <a:buNone/>
            </a:pPr>
            <a:r>
              <a:rPr lang="en" sz="3300" b="1" i="0" u="none" strike="noStrike" cap="none">
                <a:solidFill>
                  <a:schemeClr val="dk1"/>
                </a:solidFill>
                <a:latin typeface="Calibri"/>
                <a:ea typeface="Calibri"/>
                <a:cs typeface="Calibri"/>
                <a:sym typeface="Calibri"/>
              </a:rPr>
              <a:t>Intro to Survival Data: Preparation</a:t>
            </a:r>
            <a:endParaRPr sz="1400" b="0" i="0" u="none" strike="noStrike" cap="none">
              <a:solidFill>
                <a:srgbClr val="000000"/>
              </a:solidFill>
              <a:latin typeface="Arial"/>
              <a:ea typeface="Arial"/>
              <a:cs typeface="Arial"/>
              <a:sym typeface="Arial"/>
            </a:endParaRPr>
          </a:p>
        </p:txBody>
      </p:sp>
      <p:grpSp>
        <p:nvGrpSpPr>
          <p:cNvPr id="432" name="Google Shape;432;p35"/>
          <p:cNvGrpSpPr/>
          <p:nvPr/>
        </p:nvGrpSpPr>
        <p:grpSpPr>
          <a:xfrm>
            <a:off x="7771246" y="162937"/>
            <a:ext cx="1250879" cy="1158649"/>
            <a:chOff x="3886200" y="1434874"/>
            <a:chExt cx="1240606" cy="1251886"/>
          </a:xfrm>
        </p:grpSpPr>
        <p:sp>
          <p:nvSpPr>
            <p:cNvPr id="433" name="Google Shape;433;p35"/>
            <p:cNvSpPr/>
            <p:nvPr/>
          </p:nvSpPr>
          <p:spPr>
            <a:xfrm>
              <a:off x="3968393" y="1434874"/>
              <a:ext cx="1055670" cy="447851"/>
            </a:xfrm>
            <a:prstGeom prst="downArrowCallout">
              <a:avLst>
                <a:gd name="adj1" fmla="val 25000"/>
                <a:gd name="adj2" fmla="val 25000"/>
                <a:gd name="adj3" fmla="val 25000"/>
                <a:gd name="adj4" fmla="val 64977"/>
              </a:avLst>
            </a:prstGeom>
            <a:solidFill>
              <a:srgbClr val="FFD239"/>
            </a:solidFill>
            <a:ln w="9525"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 sz="1300" b="1" i="0" u="none" strike="noStrike" cap="none">
                  <a:solidFill>
                    <a:srgbClr val="000000"/>
                  </a:solidFill>
                  <a:latin typeface="Calibri"/>
                  <a:ea typeface="Calibri"/>
                  <a:cs typeface="Calibri"/>
                  <a:sym typeface="Calibri"/>
                </a:rPr>
                <a:t>Preparation</a:t>
              </a:r>
              <a:endParaRPr sz="1300" b="0" i="0" u="none" strike="noStrike" cap="none">
                <a:solidFill>
                  <a:srgbClr val="000000"/>
                </a:solidFill>
                <a:latin typeface="Arial"/>
                <a:ea typeface="Arial"/>
                <a:cs typeface="Arial"/>
                <a:sym typeface="Arial"/>
              </a:endParaRPr>
            </a:p>
          </p:txBody>
        </p:sp>
        <p:sp>
          <p:nvSpPr>
            <p:cNvPr id="434" name="Google Shape;434;p35"/>
            <p:cNvSpPr/>
            <p:nvPr/>
          </p:nvSpPr>
          <p:spPr>
            <a:xfrm>
              <a:off x="3886200" y="1897744"/>
              <a:ext cx="1240606" cy="483890"/>
            </a:xfrm>
            <a:prstGeom prst="downArrowCallout">
              <a:avLst>
                <a:gd name="adj1" fmla="val 25000"/>
                <a:gd name="adj2" fmla="val 25000"/>
                <a:gd name="adj3" fmla="val 25000"/>
                <a:gd name="adj4" fmla="val 64977"/>
              </a:avLst>
            </a:prstGeom>
            <a:noFill/>
            <a:ln w="9525" cap="flat" cmpd="sng">
              <a:solidFill>
                <a:srgbClr val="A5A5A5"/>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 sz="1300" b="1" i="0" u="none" strike="noStrike" cap="none">
                  <a:solidFill>
                    <a:srgbClr val="A5A5A5"/>
                  </a:solidFill>
                  <a:latin typeface="Calibri"/>
                  <a:ea typeface="Calibri"/>
                  <a:cs typeface="Calibri"/>
                  <a:sym typeface="Calibri"/>
                </a:rPr>
                <a:t>Active Learning</a:t>
              </a:r>
              <a:endParaRPr sz="1300" b="0" i="0" u="none" strike="noStrike" cap="none">
                <a:solidFill>
                  <a:srgbClr val="A5A5A5"/>
                </a:solidFill>
                <a:latin typeface="Arial"/>
                <a:ea typeface="Arial"/>
                <a:cs typeface="Arial"/>
                <a:sym typeface="Arial"/>
              </a:endParaRPr>
            </a:p>
          </p:txBody>
        </p:sp>
        <p:sp>
          <p:nvSpPr>
            <p:cNvPr id="435" name="Google Shape;435;p35"/>
            <p:cNvSpPr txBox="1"/>
            <p:nvPr/>
          </p:nvSpPr>
          <p:spPr>
            <a:xfrm>
              <a:off x="3978668" y="2370888"/>
              <a:ext cx="1055670" cy="315872"/>
            </a:xfrm>
            <a:prstGeom prst="rect">
              <a:avLst/>
            </a:prstGeom>
            <a:noFill/>
            <a:ln w="9525" cap="flat" cmpd="sng">
              <a:solidFill>
                <a:srgbClr val="A5A5A5"/>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 sz="1300" b="1" i="0" u="none" strike="noStrike" cap="none">
                  <a:solidFill>
                    <a:srgbClr val="A5A5A5"/>
                  </a:solidFill>
                  <a:latin typeface="Calibri"/>
                  <a:ea typeface="Calibri"/>
                  <a:cs typeface="Calibri"/>
                  <a:sym typeface="Calibri"/>
                </a:rPr>
                <a:t>Assessment</a:t>
              </a:r>
              <a:endParaRPr sz="1300" b="0" i="0" u="none" strike="noStrike" cap="none">
                <a:solidFill>
                  <a:srgbClr val="A5A5A5"/>
                </a:solidFill>
                <a:latin typeface="Arial"/>
                <a:ea typeface="Arial"/>
                <a:cs typeface="Arial"/>
                <a:sym typeface="Arial"/>
              </a:endParaRPr>
            </a:p>
          </p:txBody>
        </p:sp>
      </p:grpSp>
      <p:grpSp>
        <p:nvGrpSpPr>
          <p:cNvPr id="436" name="Google Shape;436;p35"/>
          <p:cNvGrpSpPr/>
          <p:nvPr/>
        </p:nvGrpSpPr>
        <p:grpSpPr>
          <a:xfrm>
            <a:off x="324214" y="1504782"/>
            <a:ext cx="8508236" cy="1340059"/>
            <a:chOff x="324214" y="1504782"/>
            <a:chExt cx="8508236" cy="1340059"/>
          </a:xfrm>
        </p:grpSpPr>
        <p:sp>
          <p:nvSpPr>
            <p:cNvPr id="437" name="Google Shape;437;p35"/>
            <p:cNvSpPr/>
            <p:nvPr/>
          </p:nvSpPr>
          <p:spPr>
            <a:xfrm>
              <a:off x="324214" y="1504782"/>
              <a:ext cx="8508236" cy="1340059"/>
            </a:xfrm>
            <a:prstGeom prst="roundRect">
              <a:avLst>
                <a:gd name="adj" fmla="val 16667"/>
              </a:avLst>
            </a:prstGeom>
            <a:noFill/>
            <a:ln w="25400" cap="flat" cmpd="sng">
              <a:solidFill>
                <a:srgbClr val="0C4132"/>
              </a:solidFill>
              <a:prstDash val="solid"/>
              <a:round/>
              <a:headEnd type="none" w="sm" len="sm"/>
              <a:tailEnd type="none" w="sm" len="sm"/>
            </a:ln>
          </p:spPr>
          <p:txBody>
            <a:bodyPr spcFirstLastPara="1" wrap="square" lIns="91425" tIns="45700" rIns="91425" bIns="45700" anchor="t" anchorCtr="0">
              <a:noAutofit/>
            </a:bodyPr>
            <a:lstStyle/>
            <a:p>
              <a:pPr marL="920750" marR="0" lvl="0" indent="0" algn="l" rtl="0">
                <a:lnSpc>
                  <a:spcPct val="100000"/>
                </a:lnSpc>
                <a:spcBef>
                  <a:spcPts val="0"/>
                </a:spcBef>
                <a:spcAft>
                  <a:spcPts val="0"/>
                </a:spcAft>
                <a:buClr>
                  <a:srgbClr val="000000"/>
                </a:buClr>
                <a:buSzPts val="2000"/>
                <a:buFont typeface="Arial"/>
                <a:buNone/>
              </a:pPr>
              <a:r>
                <a:rPr lang="en" sz="2000" b="1" i="0" u="none" strike="noStrike" cap="none">
                  <a:solidFill>
                    <a:schemeClr val="dk1"/>
                  </a:solidFill>
                  <a:latin typeface="Calibri"/>
                  <a:ea typeface="Calibri"/>
                  <a:cs typeface="Calibri"/>
                  <a:sym typeface="Calibri"/>
                </a:rPr>
                <a:t>Read textbook and view online presentations</a:t>
              </a:r>
              <a:endParaRPr sz="1400" b="0" i="0" u="none" strike="noStrike" cap="none">
                <a:solidFill>
                  <a:srgbClr val="000000"/>
                </a:solidFill>
                <a:latin typeface="Arial"/>
                <a:ea typeface="Arial"/>
                <a:cs typeface="Arial"/>
                <a:sym typeface="Arial"/>
              </a:endParaRPr>
            </a:p>
            <a:p>
              <a:pPr marL="1206500" marR="0" lvl="0" indent="-285750" algn="l" rtl="0">
                <a:lnSpc>
                  <a:spcPct val="100000"/>
                </a:lnSpc>
                <a:spcBef>
                  <a:spcPts val="800"/>
                </a:spcBef>
                <a:spcAft>
                  <a:spcPts val="0"/>
                </a:spcAft>
                <a:buClr>
                  <a:srgbClr val="000000"/>
                </a:buClr>
                <a:buSzPts val="1700"/>
                <a:buFont typeface="Arial"/>
                <a:buChar char="•"/>
              </a:pPr>
              <a:r>
                <a:rPr lang="en" sz="1700" b="0" i="0" u="none" strike="noStrike" cap="none">
                  <a:solidFill>
                    <a:schemeClr val="dk1"/>
                  </a:solidFill>
                  <a:latin typeface="Calibri"/>
                  <a:ea typeface="Calibri"/>
                  <a:cs typeface="Calibri"/>
                  <a:sym typeface="Calibri"/>
                </a:rPr>
                <a:t>1 to 4 chapters of </a:t>
              </a:r>
              <a:r>
                <a:rPr lang="en" sz="1700" b="0" i="1" u="none" strike="noStrike" cap="none">
                  <a:solidFill>
                    <a:schemeClr val="dk1"/>
                  </a:solidFill>
                  <a:latin typeface="Calibri"/>
                  <a:ea typeface="Calibri"/>
                  <a:cs typeface="Calibri"/>
                  <a:sym typeface="Calibri"/>
                </a:rPr>
                <a:t>Intuitive Biostatistics </a:t>
              </a:r>
              <a:r>
                <a:rPr lang="en" sz="1700" b="0" i="0" u="none" strike="noStrike" cap="none">
                  <a:solidFill>
                    <a:schemeClr val="dk1"/>
                  </a:solidFill>
                  <a:latin typeface="Calibri"/>
                  <a:ea typeface="Calibri"/>
                  <a:cs typeface="Calibri"/>
                  <a:sym typeface="Calibri"/>
                </a:rPr>
                <a:t>(by Harvey Motulsky, 2018, 4</a:t>
              </a:r>
              <a:r>
                <a:rPr lang="en" sz="1700" b="0" i="0" u="none" strike="noStrike" cap="none" baseline="30000">
                  <a:solidFill>
                    <a:schemeClr val="dk1"/>
                  </a:solidFill>
                  <a:latin typeface="Calibri"/>
                  <a:ea typeface="Calibri"/>
                  <a:cs typeface="Calibri"/>
                  <a:sym typeface="Calibri"/>
                </a:rPr>
                <a:t>th</a:t>
              </a:r>
              <a:r>
                <a:rPr lang="en" sz="1700" b="0" i="0" u="none" strike="noStrike" cap="none">
                  <a:solidFill>
                    <a:schemeClr val="dk1"/>
                  </a:solidFill>
                  <a:latin typeface="Calibri"/>
                  <a:ea typeface="Calibri"/>
                  <a:cs typeface="Calibri"/>
                  <a:sym typeface="Calibri"/>
                </a:rPr>
                <a:t> ed.)</a:t>
              </a:r>
              <a:endParaRPr sz="1400" b="0" i="0" u="none" strike="noStrike" cap="none">
                <a:solidFill>
                  <a:srgbClr val="000000"/>
                </a:solidFill>
                <a:latin typeface="Arial"/>
                <a:ea typeface="Arial"/>
                <a:cs typeface="Arial"/>
                <a:sym typeface="Arial"/>
              </a:endParaRPr>
            </a:p>
            <a:p>
              <a:pPr marL="1206500" marR="0" lvl="0" indent="-285750" algn="l" rtl="0">
                <a:lnSpc>
                  <a:spcPct val="100000"/>
                </a:lnSpc>
                <a:spcBef>
                  <a:spcPts val="800"/>
                </a:spcBef>
                <a:spcAft>
                  <a:spcPts val="0"/>
                </a:spcAft>
                <a:buClr>
                  <a:srgbClr val="000000"/>
                </a:buClr>
                <a:buSzPts val="1700"/>
                <a:buFont typeface="Arial"/>
                <a:buChar char="•"/>
              </a:pPr>
              <a:r>
                <a:rPr lang="en" sz="1700" b="0" i="0" u="none" strike="noStrike" cap="none">
                  <a:solidFill>
                    <a:schemeClr val="dk1"/>
                  </a:solidFill>
                  <a:latin typeface="Calibri"/>
                  <a:ea typeface="Calibri"/>
                  <a:cs typeface="Calibri"/>
                  <a:sym typeface="Calibri"/>
                </a:rPr>
                <a:t>1 to 3 recorded presentations</a:t>
              </a:r>
              <a:endParaRPr sz="1400" b="0" i="0" u="none" strike="noStrike" cap="none">
                <a:solidFill>
                  <a:srgbClr val="000000"/>
                </a:solidFill>
                <a:latin typeface="Arial"/>
                <a:ea typeface="Arial"/>
                <a:cs typeface="Arial"/>
                <a:sym typeface="Arial"/>
              </a:endParaRPr>
            </a:p>
          </p:txBody>
        </p:sp>
        <p:pic>
          <p:nvPicPr>
            <p:cNvPr id="438" name="Google Shape;438;p35" descr="Storytelling with solid fill"/>
            <p:cNvPicPr preferRelativeResize="0"/>
            <p:nvPr/>
          </p:nvPicPr>
          <p:blipFill rotWithShape="1">
            <a:blip r:embed="rId3">
              <a:alphaModFix/>
            </a:blip>
            <a:srcRect/>
            <a:stretch/>
          </p:blipFill>
          <p:spPr>
            <a:xfrm>
              <a:off x="433607" y="1717611"/>
              <a:ext cx="914400" cy="914400"/>
            </a:xfrm>
            <a:prstGeom prst="rect">
              <a:avLst/>
            </a:prstGeom>
            <a:noFill/>
            <a:ln>
              <a:noFill/>
            </a:ln>
          </p:spPr>
        </p:pic>
      </p:grpSp>
      <p:grpSp>
        <p:nvGrpSpPr>
          <p:cNvPr id="439" name="Google Shape;439;p35"/>
          <p:cNvGrpSpPr/>
          <p:nvPr/>
        </p:nvGrpSpPr>
        <p:grpSpPr>
          <a:xfrm>
            <a:off x="317882" y="3080614"/>
            <a:ext cx="8508236" cy="1617861"/>
            <a:chOff x="317882" y="3080614"/>
            <a:chExt cx="8508236" cy="1617861"/>
          </a:xfrm>
        </p:grpSpPr>
        <p:sp>
          <p:nvSpPr>
            <p:cNvPr id="440" name="Google Shape;440;p35"/>
            <p:cNvSpPr/>
            <p:nvPr/>
          </p:nvSpPr>
          <p:spPr>
            <a:xfrm>
              <a:off x="317882" y="3080614"/>
              <a:ext cx="8508236" cy="1617861"/>
            </a:xfrm>
            <a:prstGeom prst="roundRect">
              <a:avLst>
                <a:gd name="adj" fmla="val 16667"/>
              </a:avLst>
            </a:prstGeom>
            <a:noFill/>
            <a:ln w="25400" cap="flat" cmpd="sng">
              <a:solidFill>
                <a:srgbClr val="0C4132"/>
              </a:solidFill>
              <a:prstDash val="solid"/>
              <a:round/>
              <a:headEnd type="none" w="sm" len="sm"/>
              <a:tailEnd type="none" w="sm" len="sm"/>
            </a:ln>
          </p:spPr>
          <p:txBody>
            <a:bodyPr spcFirstLastPara="1" wrap="square" lIns="91425" tIns="45700" rIns="91425" bIns="45700" anchor="t" anchorCtr="0">
              <a:noAutofit/>
            </a:bodyPr>
            <a:lstStyle/>
            <a:p>
              <a:pPr marL="920750" marR="0" lvl="0" indent="0" algn="l" rtl="0">
                <a:lnSpc>
                  <a:spcPct val="100000"/>
                </a:lnSpc>
                <a:spcBef>
                  <a:spcPts val="0"/>
                </a:spcBef>
                <a:spcAft>
                  <a:spcPts val="0"/>
                </a:spcAft>
                <a:buClr>
                  <a:srgbClr val="000000"/>
                </a:buClr>
                <a:buSzPts val="2000"/>
                <a:buFont typeface="Arial"/>
                <a:buNone/>
              </a:pPr>
              <a:r>
                <a:rPr lang="en" sz="2000" b="1" i="0" u="none" strike="noStrike" cap="none">
                  <a:solidFill>
                    <a:schemeClr val="dk1"/>
                  </a:solidFill>
                  <a:latin typeface="Calibri"/>
                  <a:ea typeface="Calibri"/>
                  <a:cs typeface="Calibri"/>
                  <a:sym typeface="Calibri"/>
                </a:rPr>
                <a:t>Complete Readiness Quiz</a:t>
              </a:r>
              <a:endParaRPr sz="1400" b="0" i="0" u="none" strike="noStrike" cap="none">
                <a:solidFill>
                  <a:srgbClr val="000000"/>
                </a:solidFill>
                <a:latin typeface="Arial"/>
                <a:ea typeface="Arial"/>
                <a:cs typeface="Arial"/>
                <a:sym typeface="Arial"/>
              </a:endParaRPr>
            </a:p>
            <a:p>
              <a:pPr marL="1263650" marR="0" lvl="0" indent="-342900" algn="l" rtl="0">
                <a:lnSpc>
                  <a:spcPct val="100000"/>
                </a:lnSpc>
                <a:spcBef>
                  <a:spcPts val="0"/>
                </a:spcBef>
                <a:spcAft>
                  <a:spcPts val="0"/>
                </a:spcAft>
                <a:buClr>
                  <a:srgbClr val="000000"/>
                </a:buClr>
                <a:buSzPts val="1700"/>
                <a:buFont typeface="Arial"/>
                <a:buChar char="•"/>
              </a:pPr>
              <a:r>
                <a:rPr lang="en" sz="1700" b="0" i="0" u="none" strike="noStrike" cap="none">
                  <a:solidFill>
                    <a:schemeClr val="dk1"/>
                  </a:solidFill>
                  <a:latin typeface="Calibri"/>
                  <a:ea typeface="Calibri"/>
                  <a:cs typeface="Calibri"/>
                  <a:sym typeface="Calibri"/>
                </a:rPr>
                <a:t>Formative assessments to help students check their understanding WHILE they are still learning</a:t>
              </a:r>
              <a:endParaRPr sz="1400" b="0" i="0" u="none" strike="noStrike" cap="none">
                <a:solidFill>
                  <a:srgbClr val="000000"/>
                </a:solidFill>
                <a:latin typeface="Arial"/>
                <a:ea typeface="Arial"/>
                <a:cs typeface="Arial"/>
                <a:sym typeface="Arial"/>
              </a:endParaRPr>
            </a:p>
            <a:p>
              <a:pPr marL="1263650" marR="0" lvl="0" indent="-342900" algn="l" rtl="0">
                <a:lnSpc>
                  <a:spcPct val="100000"/>
                </a:lnSpc>
                <a:spcBef>
                  <a:spcPts val="0"/>
                </a:spcBef>
                <a:spcAft>
                  <a:spcPts val="0"/>
                </a:spcAft>
                <a:buClr>
                  <a:srgbClr val="000000"/>
                </a:buClr>
                <a:buSzPts val="1700"/>
                <a:buFont typeface="Arial"/>
                <a:buChar char="•"/>
              </a:pPr>
              <a:r>
                <a:rPr lang="en" sz="1700" b="0" i="0" u="none" strike="noStrike" cap="none">
                  <a:solidFill>
                    <a:schemeClr val="dk1"/>
                  </a:solidFill>
                  <a:latin typeface="Calibri"/>
                  <a:ea typeface="Calibri"/>
                  <a:cs typeface="Calibri"/>
                  <a:sym typeface="Calibri"/>
                </a:rPr>
                <a:t>All multiple-choice or true-false question format</a:t>
              </a:r>
              <a:endParaRPr sz="1400" b="0" i="0" u="none" strike="noStrike" cap="none">
                <a:solidFill>
                  <a:srgbClr val="000000"/>
                </a:solidFill>
                <a:latin typeface="Arial"/>
                <a:ea typeface="Arial"/>
                <a:cs typeface="Arial"/>
                <a:sym typeface="Arial"/>
              </a:endParaRPr>
            </a:p>
            <a:p>
              <a:pPr marL="1263650" marR="0" lvl="0" indent="-342900" algn="l" rtl="0">
                <a:lnSpc>
                  <a:spcPct val="100000"/>
                </a:lnSpc>
                <a:spcBef>
                  <a:spcPts val="0"/>
                </a:spcBef>
                <a:spcAft>
                  <a:spcPts val="0"/>
                </a:spcAft>
                <a:buClr>
                  <a:srgbClr val="000000"/>
                </a:buClr>
                <a:buSzPts val="1700"/>
                <a:buFont typeface="Arial"/>
                <a:buChar char="•"/>
              </a:pPr>
              <a:r>
                <a:rPr lang="en" sz="1700" b="0" i="0" u="none" strike="noStrike" cap="none">
                  <a:solidFill>
                    <a:schemeClr val="dk1"/>
                  </a:solidFill>
                  <a:latin typeface="Calibri"/>
                  <a:ea typeface="Calibri"/>
                  <a:cs typeface="Calibri"/>
                  <a:sym typeface="Calibri"/>
                </a:rPr>
                <a:t>Low stakes, multiple attempts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Calibri"/>
                <a:ea typeface="Calibri"/>
                <a:cs typeface="Calibri"/>
                <a:sym typeface="Calibri"/>
              </a:endParaRPr>
            </a:p>
            <a:p>
              <a:pPr marL="920750" marR="0" lvl="0" indent="0" algn="l" rtl="0">
                <a:lnSpc>
                  <a:spcPct val="100000"/>
                </a:lnSpc>
                <a:spcBef>
                  <a:spcPts val="0"/>
                </a:spcBef>
                <a:spcAft>
                  <a:spcPts val="0"/>
                </a:spcAft>
                <a:buClr>
                  <a:srgbClr val="000000"/>
                </a:buClr>
                <a:buSzPts val="2000"/>
                <a:buFont typeface="Arial"/>
                <a:buNone/>
              </a:pPr>
              <a:endParaRPr sz="2000" b="1" i="0" u="none" strike="noStrike" cap="none">
                <a:solidFill>
                  <a:schemeClr val="dk1"/>
                </a:solidFill>
                <a:latin typeface="Calibri"/>
                <a:ea typeface="Calibri"/>
                <a:cs typeface="Calibri"/>
                <a:sym typeface="Calibri"/>
              </a:endParaRPr>
            </a:p>
          </p:txBody>
        </p:sp>
        <p:pic>
          <p:nvPicPr>
            <p:cNvPr id="441" name="Google Shape;441;p35" descr="Clipboard Mixed with solid fill"/>
            <p:cNvPicPr preferRelativeResize="0"/>
            <p:nvPr/>
          </p:nvPicPr>
          <p:blipFill rotWithShape="1">
            <a:blip r:embed="rId4">
              <a:alphaModFix/>
            </a:blip>
            <a:srcRect/>
            <a:stretch/>
          </p:blipFill>
          <p:spPr>
            <a:xfrm>
              <a:off x="433607" y="3291786"/>
              <a:ext cx="914400" cy="914400"/>
            </a:xfrm>
            <a:prstGeom prst="rect">
              <a:avLst/>
            </a:prstGeom>
            <a:noFill/>
            <a:ln>
              <a:noFill/>
            </a:ln>
          </p:spPr>
        </p:pic>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6" name="Google Shape;446;p13"/>
          <p:cNvSpPr txBox="1">
            <a:spLocks noGrp="1"/>
          </p:cNvSpPr>
          <p:nvPr>
            <p:ph type="body" idx="1"/>
          </p:nvPr>
        </p:nvSpPr>
        <p:spPr>
          <a:xfrm>
            <a:off x="311700" y="2163961"/>
            <a:ext cx="8520600" cy="682500"/>
          </a:xfrm>
          <a:prstGeom prst="rect">
            <a:avLst/>
          </a:prstGeom>
          <a:noFill/>
          <a:ln>
            <a:noFill/>
          </a:ln>
        </p:spPr>
        <p:txBody>
          <a:bodyPr spcFirstLastPara="1" wrap="square" lIns="91425" tIns="91425" rIns="91425" bIns="91425" anchor="t" anchorCtr="0">
            <a:normAutofit fontScale="32500" lnSpcReduction="20000"/>
          </a:bodyPr>
          <a:lstStyle/>
          <a:p>
            <a:pPr marL="0" lvl="0" indent="0" algn="l" rtl="0">
              <a:lnSpc>
                <a:spcPct val="90000"/>
              </a:lnSpc>
              <a:spcBef>
                <a:spcPts val="1800"/>
              </a:spcBef>
              <a:spcAft>
                <a:spcPts val="0"/>
              </a:spcAft>
              <a:buSzPct val="27594"/>
              <a:buNone/>
            </a:pPr>
            <a:r>
              <a:rPr lang="en" sz="6523"/>
              <a:t>Use small, imaginary cancer treatment study example (from textbook):</a:t>
            </a:r>
            <a:endParaRPr sz="6523"/>
          </a:p>
          <a:p>
            <a:pPr marL="0" lvl="0" indent="0" algn="l" rtl="0">
              <a:lnSpc>
                <a:spcPct val="90000"/>
              </a:lnSpc>
              <a:spcBef>
                <a:spcPts val="1800"/>
              </a:spcBef>
              <a:spcAft>
                <a:spcPts val="1800"/>
              </a:spcAft>
              <a:buSzPct val="150000"/>
              <a:buNone/>
            </a:pPr>
            <a:endParaRPr sz="1200">
              <a:latin typeface="Times New Roman"/>
              <a:ea typeface="Times New Roman"/>
              <a:cs typeface="Times New Roman"/>
              <a:sym typeface="Times New Roman"/>
            </a:endParaRPr>
          </a:p>
        </p:txBody>
      </p:sp>
      <p:sp>
        <p:nvSpPr>
          <p:cNvPr id="447" name="Google Shape;447;p13"/>
          <p:cNvSpPr txBox="1"/>
          <p:nvPr/>
        </p:nvSpPr>
        <p:spPr>
          <a:xfrm>
            <a:off x="311700" y="1370540"/>
            <a:ext cx="8520600" cy="831000"/>
          </a:xfrm>
          <a:prstGeom prst="rect">
            <a:avLst/>
          </a:prstGeom>
          <a:noFill/>
          <a:ln w="38100" cap="flat" cmpd="sng">
            <a:solidFill>
              <a:schemeClr val="accent2"/>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2400"/>
              <a:buFont typeface="Calibri"/>
              <a:buNone/>
            </a:pPr>
            <a:r>
              <a:rPr lang="en" sz="2400" b="1" i="0" u="none" strike="noStrike" cap="none">
                <a:solidFill>
                  <a:schemeClr val="dk1"/>
                </a:solidFill>
                <a:latin typeface="Calibri"/>
                <a:ea typeface="Calibri"/>
                <a:cs typeface="Calibri"/>
                <a:sym typeface="Calibri"/>
              </a:rPr>
              <a:t>Goal: </a:t>
            </a:r>
            <a:r>
              <a:rPr lang="en" sz="2400" b="0" i="0" u="none" strike="noStrike" cap="none">
                <a:solidFill>
                  <a:schemeClr val="dk1"/>
                </a:solidFill>
                <a:latin typeface="Calibri"/>
                <a:ea typeface="Calibri"/>
                <a:cs typeface="Calibri"/>
                <a:sym typeface="Calibri"/>
              </a:rPr>
              <a:t>To understand how to properly account for censoring when estimating survival and what a Kaplan-Meier curve tells you.</a:t>
            </a:r>
            <a:endParaRPr sz="1400" b="0" i="0" u="none" strike="noStrike" cap="none">
              <a:solidFill>
                <a:srgbClr val="000000"/>
              </a:solidFill>
              <a:latin typeface="Arial"/>
              <a:ea typeface="Arial"/>
              <a:cs typeface="Arial"/>
              <a:sym typeface="Arial"/>
            </a:endParaRPr>
          </a:p>
        </p:txBody>
      </p:sp>
      <p:pic>
        <p:nvPicPr>
          <p:cNvPr id="448" name="Google Shape;448;p13"/>
          <p:cNvPicPr preferRelativeResize="0"/>
          <p:nvPr/>
        </p:nvPicPr>
        <p:blipFill rotWithShape="1">
          <a:blip r:embed="rId3">
            <a:alphaModFix/>
          </a:blip>
          <a:srcRect/>
          <a:stretch/>
        </p:blipFill>
        <p:spPr>
          <a:xfrm>
            <a:off x="575826" y="2721610"/>
            <a:ext cx="7810500" cy="2381250"/>
          </a:xfrm>
          <a:prstGeom prst="rect">
            <a:avLst/>
          </a:prstGeom>
          <a:noFill/>
          <a:ln>
            <a:noFill/>
          </a:ln>
        </p:spPr>
      </p:pic>
      <p:grpSp>
        <p:nvGrpSpPr>
          <p:cNvPr id="449" name="Google Shape;449;p13"/>
          <p:cNvGrpSpPr/>
          <p:nvPr/>
        </p:nvGrpSpPr>
        <p:grpSpPr>
          <a:xfrm>
            <a:off x="7771246" y="162937"/>
            <a:ext cx="1250879" cy="1158649"/>
            <a:chOff x="3886200" y="1434874"/>
            <a:chExt cx="1240606" cy="1251886"/>
          </a:xfrm>
        </p:grpSpPr>
        <p:sp>
          <p:nvSpPr>
            <p:cNvPr id="450" name="Google Shape;450;p13"/>
            <p:cNvSpPr/>
            <p:nvPr/>
          </p:nvSpPr>
          <p:spPr>
            <a:xfrm>
              <a:off x="3968393" y="1434874"/>
              <a:ext cx="1055670" cy="483890"/>
            </a:xfrm>
            <a:prstGeom prst="downArrowCallout">
              <a:avLst>
                <a:gd name="adj1" fmla="val 25000"/>
                <a:gd name="adj2" fmla="val 25000"/>
                <a:gd name="adj3" fmla="val 25000"/>
                <a:gd name="adj4" fmla="val 64977"/>
              </a:avLst>
            </a:prstGeom>
            <a:noFill/>
            <a:ln w="9525" cap="flat" cmpd="sng">
              <a:solidFill>
                <a:srgbClr val="AEABAB"/>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 sz="1300" b="1" i="0" u="none" strike="noStrike" cap="none">
                  <a:solidFill>
                    <a:srgbClr val="AEABAB"/>
                  </a:solidFill>
                  <a:latin typeface="Calibri"/>
                  <a:ea typeface="Calibri"/>
                  <a:cs typeface="Calibri"/>
                  <a:sym typeface="Calibri"/>
                </a:rPr>
                <a:t>Preparation</a:t>
              </a:r>
              <a:endParaRPr sz="1300" b="0" i="0" u="none" strike="noStrike" cap="none">
                <a:solidFill>
                  <a:srgbClr val="AEABAB"/>
                </a:solidFill>
                <a:latin typeface="Arial"/>
                <a:ea typeface="Arial"/>
                <a:cs typeface="Arial"/>
                <a:sym typeface="Arial"/>
              </a:endParaRPr>
            </a:p>
          </p:txBody>
        </p:sp>
        <p:sp>
          <p:nvSpPr>
            <p:cNvPr id="451" name="Google Shape;451;p13"/>
            <p:cNvSpPr/>
            <p:nvPr/>
          </p:nvSpPr>
          <p:spPr>
            <a:xfrm>
              <a:off x="3886200" y="1897744"/>
              <a:ext cx="1240606" cy="483890"/>
            </a:xfrm>
            <a:prstGeom prst="downArrowCallout">
              <a:avLst>
                <a:gd name="adj1" fmla="val 25000"/>
                <a:gd name="adj2" fmla="val 25000"/>
                <a:gd name="adj3" fmla="val 25000"/>
                <a:gd name="adj4" fmla="val 64977"/>
              </a:avLst>
            </a:prstGeom>
            <a:solidFill>
              <a:srgbClr val="FFD33A"/>
            </a:solidFill>
            <a:ln w="9525"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 sz="1300" b="1" i="0" u="none" strike="noStrike" cap="none">
                  <a:solidFill>
                    <a:srgbClr val="000000"/>
                  </a:solidFill>
                  <a:latin typeface="Calibri"/>
                  <a:ea typeface="Calibri"/>
                  <a:cs typeface="Calibri"/>
                  <a:sym typeface="Calibri"/>
                </a:rPr>
                <a:t>Active Learning</a:t>
              </a:r>
              <a:endParaRPr sz="1300" b="0" i="0" u="none" strike="noStrike" cap="none">
                <a:solidFill>
                  <a:srgbClr val="000000"/>
                </a:solidFill>
                <a:latin typeface="Arial"/>
                <a:ea typeface="Arial"/>
                <a:cs typeface="Arial"/>
                <a:sym typeface="Arial"/>
              </a:endParaRPr>
            </a:p>
          </p:txBody>
        </p:sp>
        <p:sp>
          <p:nvSpPr>
            <p:cNvPr id="452" name="Google Shape;452;p13"/>
            <p:cNvSpPr txBox="1"/>
            <p:nvPr/>
          </p:nvSpPr>
          <p:spPr>
            <a:xfrm>
              <a:off x="3978668" y="2370888"/>
              <a:ext cx="1055670" cy="315872"/>
            </a:xfrm>
            <a:prstGeom prst="rect">
              <a:avLst/>
            </a:prstGeom>
            <a:noFill/>
            <a:ln w="9525" cap="flat" cmpd="sng">
              <a:solidFill>
                <a:srgbClr val="A5A5A5"/>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 sz="1300" b="1" i="0" u="none" strike="noStrike" cap="none">
                  <a:solidFill>
                    <a:srgbClr val="A5A5A5"/>
                  </a:solidFill>
                  <a:latin typeface="Calibri"/>
                  <a:ea typeface="Calibri"/>
                  <a:cs typeface="Calibri"/>
                  <a:sym typeface="Calibri"/>
                </a:rPr>
                <a:t>Assessment</a:t>
              </a:r>
              <a:endParaRPr sz="1300" b="0" i="0" u="none" strike="noStrike" cap="none">
                <a:solidFill>
                  <a:srgbClr val="A5A5A5"/>
                </a:solidFill>
                <a:latin typeface="Arial"/>
                <a:ea typeface="Arial"/>
                <a:cs typeface="Arial"/>
                <a:sym typeface="Arial"/>
              </a:endParaRPr>
            </a:p>
          </p:txBody>
        </p:sp>
      </p:grpSp>
      <p:sp>
        <p:nvSpPr>
          <p:cNvPr id="453" name="Google Shape;453;p13"/>
          <p:cNvSpPr txBox="1"/>
          <p:nvPr/>
        </p:nvSpPr>
        <p:spPr>
          <a:xfrm>
            <a:off x="1435650" y="445025"/>
            <a:ext cx="7396800" cy="576072"/>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chemeClr val="dk1"/>
              </a:buClr>
              <a:buSzPts val="2734"/>
              <a:buFont typeface="Calibri"/>
              <a:buNone/>
            </a:pPr>
            <a:r>
              <a:rPr lang="en" sz="2900" b="1" i="0" u="none" strike="noStrike" cap="none">
                <a:solidFill>
                  <a:schemeClr val="dk1"/>
                </a:solidFill>
                <a:latin typeface="Calibri"/>
                <a:ea typeface="Calibri"/>
                <a:cs typeface="Calibri"/>
                <a:sym typeface="Calibri"/>
              </a:rPr>
              <a:t>Intro to Survival Data: Concept Activity</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14"/>
          <p:cNvSpPr txBox="1">
            <a:spLocks noGrp="1"/>
          </p:cNvSpPr>
          <p:nvPr>
            <p:ph type="body" idx="1"/>
          </p:nvPr>
        </p:nvSpPr>
        <p:spPr>
          <a:xfrm>
            <a:off x="311700" y="1272371"/>
            <a:ext cx="7552780" cy="852097"/>
          </a:xfrm>
          <a:prstGeom prst="rect">
            <a:avLst/>
          </a:prstGeom>
          <a:noFill/>
          <a:ln>
            <a:noFill/>
          </a:ln>
        </p:spPr>
        <p:txBody>
          <a:bodyPr spcFirstLastPara="1" wrap="square" lIns="91425" tIns="91425" rIns="91425" bIns="91425" anchor="t" anchorCtr="0">
            <a:normAutofit/>
          </a:bodyPr>
          <a:lstStyle/>
          <a:p>
            <a:pPr marL="0" lvl="0" indent="0" algn="l" rtl="0">
              <a:lnSpc>
                <a:spcPct val="90000"/>
              </a:lnSpc>
              <a:spcBef>
                <a:spcPts val="0"/>
              </a:spcBef>
              <a:spcAft>
                <a:spcPts val="0"/>
              </a:spcAft>
              <a:buSzPts val="1800"/>
              <a:buNone/>
            </a:pPr>
            <a:r>
              <a:rPr lang="en" b="1"/>
              <a:t>Activity: </a:t>
            </a:r>
            <a:r>
              <a:rPr lang="en"/>
              <a:t>Provide step-by-step instructions for how to construct a survival curve with and without censoring to investigate impact. </a:t>
            </a:r>
            <a:endParaRPr/>
          </a:p>
        </p:txBody>
      </p:sp>
      <p:sp>
        <p:nvSpPr>
          <p:cNvPr id="459" name="Google Shape;459;p14"/>
          <p:cNvSpPr txBox="1"/>
          <p:nvPr/>
        </p:nvSpPr>
        <p:spPr>
          <a:xfrm>
            <a:off x="1435650" y="445025"/>
            <a:ext cx="7396800" cy="576072"/>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chemeClr val="dk1"/>
              </a:buClr>
              <a:buSzPts val="2734"/>
              <a:buFont typeface="Calibri"/>
              <a:buNone/>
            </a:pPr>
            <a:r>
              <a:rPr lang="en" sz="2900" b="1" i="0" u="none" strike="noStrike" cap="none">
                <a:solidFill>
                  <a:schemeClr val="dk1"/>
                </a:solidFill>
                <a:latin typeface="Calibri"/>
                <a:ea typeface="Calibri"/>
                <a:cs typeface="Calibri"/>
                <a:sym typeface="Calibri"/>
              </a:rPr>
              <a:t>Intro to Survival Data: Concept Activity</a:t>
            </a:r>
            <a:endParaRPr sz="1400" b="0" i="0" u="none" strike="noStrike" cap="none">
              <a:solidFill>
                <a:srgbClr val="000000"/>
              </a:solidFill>
              <a:latin typeface="Arial"/>
              <a:ea typeface="Arial"/>
              <a:cs typeface="Arial"/>
              <a:sym typeface="Arial"/>
            </a:endParaRPr>
          </a:p>
        </p:txBody>
      </p:sp>
      <p:grpSp>
        <p:nvGrpSpPr>
          <p:cNvPr id="460" name="Google Shape;460;p14"/>
          <p:cNvGrpSpPr/>
          <p:nvPr/>
        </p:nvGrpSpPr>
        <p:grpSpPr>
          <a:xfrm>
            <a:off x="7771246" y="162937"/>
            <a:ext cx="1250879" cy="1158649"/>
            <a:chOff x="3886200" y="1434874"/>
            <a:chExt cx="1240606" cy="1251886"/>
          </a:xfrm>
        </p:grpSpPr>
        <p:sp>
          <p:nvSpPr>
            <p:cNvPr id="461" name="Google Shape;461;p14"/>
            <p:cNvSpPr/>
            <p:nvPr/>
          </p:nvSpPr>
          <p:spPr>
            <a:xfrm>
              <a:off x="3968393" y="1434874"/>
              <a:ext cx="1055670" cy="483890"/>
            </a:xfrm>
            <a:prstGeom prst="downArrowCallout">
              <a:avLst>
                <a:gd name="adj1" fmla="val 25000"/>
                <a:gd name="adj2" fmla="val 25000"/>
                <a:gd name="adj3" fmla="val 25000"/>
                <a:gd name="adj4" fmla="val 64977"/>
              </a:avLst>
            </a:prstGeom>
            <a:noFill/>
            <a:ln w="9525" cap="flat" cmpd="sng">
              <a:solidFill>
                <a:srgbClr val="AEABAB"/>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 sz="1300" b="1" i="0" u="none" strike="noStrike" cap="none">
                  <a:solidFill>
                    <a:srgbClr val="AEABAB"/>
                  </a:solidFill>
                  <a:latin typeface="Calibri"/>
                  <a:ea typeface="Calibri"/>
                  <a:cs typeface="Calibri"/>
                  <a:sym typeface="Calibri"/>
                </a:rPr>
                <a:t>Preparation</a:t>
              </a:r>
              <a:endParaRPr sz="1300" b="0" i="0" u="none" strike="noStrike" cap="none">
                <a:solidFill>
                  <a:srgbClr val="AEABAB"/>
                </a:solidFill>
                <a:latin typeface="Arial"/>
                <a:ea typeface="Arial"/>
                <a:cs typeface="Arial"/>
                <a:sym typeface="Arial"/>
              </a:endParaRPr>
            </a:p>
          </p:txBody>
        </p:sp>
        <p:sp>
          <p:nvSpPr>
            <p:cNvPr id="462" name="Google Shape;462;p14"/>
            <p:cNvSpPr/>
            <p:nvPr/>
          </p:nvSpPr>
          <p:spPr>
            <a:xfrm>
              <a:off x="3886200" y="1897744"/>
              <a:ext cx="1240606" cy="483890"/>
            </a:xfrm>
            <a:prstGeom prst="downArrowCallout">
              <a:avLst>
                <a:gd name="adj1" fmla="val 25000"/>
                <a:gd name="adj2" fmla="val 25000"/>
                <a:gd name="adj3" fmla="val 25000"/>
                <a:gd name="adj4" fmla="val 64977"/>
              </a:avLst>
            </a:prstGeom>
            <a:solidFill>
              <a:srgbClr val="FFD33A"/>
            </a:solidFill>
            <a:ln w="9525"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 sz="1300" b="1" i="0" u="none" strike="noStrike" cap="none">
                  <a:solidFill>
                    <a:srgbClr val="000000"/>
                  </a:solidFill>
                  <a:latin typeface="Calibri"/>
                  <a:ea typeface="Calibri"/>
                  <a:cs typeface="Calibri"/>
                  <a:sym typeface="Calibri"/>
                </a:rPr>
                <a:t>Active Learning</a:t>
              </a:r>
              <a:endParaRPr sz="1300" b="0" i="0" u="none" strike="noStrike" cap="none">
                <a:solidFill>
                  <a:srgbClr val="000000"/>
                </a:solidFill>
                <a:latin typeface="Arial"/>
                <a:ea typeface="Arial"/>
                <a:cs typeface="Arial"/>
                <a:sym typeface="Arial"/>
              </a:endParaRPr>
            </a:p>
          </p:txBody>
        </p:sp>
        <p:sp>
          <p:nvSpPr>
            <p:cNvPr id="463" name="Google Shape;463;p14"/>
            <p:cNvSpPr txBox="1"/>
            <p:nvPr/>
          </p:nvSpPr>
          <p:spPr>
            <a:xfrm>
              <a:off x="3978668" y="2370888"/>
              <a:ext cx="1055670" cy="315872"/>
            </a:xfrm>
            <a:prstGeom prst="rect">
              <a:avLst/>
            </a:prstGeom>
            <a:noFill/>
            <a:ln w="9525" cap="flat" cmpd="sng">
              <a:solidFill>
                <a:srgbClr val="A5A5A5"/>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 sz="1300" b="1" i="0" u="none" strike="noStrike" cap="none">
                  <a:solidFill>
                    <a:srgbClr val="A5A5A5"/>
                  </a:solidFill>
                  <a:latin typeface="Calibri"/>
                  <a:ea typeface="Calibri"/>
                  <a:cs typeface="Calibri"/>
                  <a:sym typeface="Calibri"/>
                </a:rPr>
                <a:t>Assessment</a:t>
              </a:r>
              <a:endParaRPr sz="1300" b="0" i="0" u="none" strike="noStrike" cap="none">
                <a:solidFill>
                  <a:srgbClr val="A5A5A5"/>
                </a:solidFill>
                <a:latin typeface="Arial"/>
                <a:ea typeface="Arial"/>
                <a:cs typeface="Arial"/>
                <a:sym typeface="Arial"/>
              </a:endParaRPr>
            </a:p>
          </p:txBody>
        </p:sp>
      </p:grpSp>
      <p:graphicFrame>
        <p:nvGraphicFramePr>
          <p:cNvPr id="464" name="Google Shape;464;p14"/>
          <p:cNvGraphicFramePr/>
          <p:nvPr/>
        </p:nvGraphicFramePr>
        <p:xfrm>
          <a:off x="112890" y="2035103"/>
          <a:ext cx="8909250" cy="3073460"/>
        </p:xfrm>
        <a:graphic>
          <a:graphicData uri="http://schemas.openxmlformats.org/drawingml/2006/table">
            <a:tbl>
              <a:tblPr firstRow="1" bandRow="1">
                <a:noFill/>
                <a:tableStyleId>{A0AAF819-D7C0-4E32-8441-D2BCFDB72226}</a:tableStyleId>
              </a:tblPr>
              <a:tblGrid>
                <a:gridCol w="996300">
                  <a:extLst>
                    <a:ext uri="{9D8B030D-6E8A-4147-A177-3AD203B41FA5}">
                      <a16:colId xmlns:a16="http://schemas.microsoft.com/office/drawing/2014/main" val="20000"/>
                    </a:ext>
                  </a:extLst>
                </a:gridCol>
                <a:gridCol w="7912950">
                  <a:extLst>
                    <a:ext uri="{9D8B030D-6E8A-4147-A177-3AD203B41FA5}">
                      <a16:colId xmlns:a16="http://schemas.microsoft.com/office/drawing/2014/main" val="20001"/>
                    </a:ext>
                  </a:extLst>
                </a:gridCol>
              </a:tblGrid>
              <a:tr h="370850">
                <a:tc gridSpan="2">
                  <a:txBody>
                    <a:bodyPr/>
                    <a:lstStyle/>
                    <a:p>
                      <a:pPr marL="0" marR="0" lvl="0" indent="0" algn="l" rtl="0">
                        <a:lnSpc>
                          <a:spcPct val="100000"/>
                        </a:lnSpc>
                        <a:spcBef>
                          <a:spcPts val="0"/>
                        </a:spcBef>
                        <a:spcAft>
                          <a:spcPts val="0"/>
                        </a:spcAft>
                        <a:buClr>
                          <a:srgbClr val="000000"/>
                        </a:buClr>
                        <a:buSzPts val="2100"/>
                        <a:buFont typeface="Arial"/>
                        <a:buNone/>
                      </a:pPr>
                      <a:r>
                        <a:rPr lang="en" sz="2100" b="1" u="none" strike="noStrike" cap="none">
                          <a:solidFill>
                            <a:schemeClr val="lt1"/>
                          </a:solidFill>
                          <a:latin typeface="Calibri"/>
                          <a:ea typeface="Calibri"/>
                          <a:cs typeface="Calibri"/>
                          <a:sym typeface="Calibri"/>
                        </a:rPr>
                        <a:t>Example Questions</a:t>
                      </a:r>
                      <a:endParaRPr sz="1400" u="none" strike="noStrike" cap="none"/>
                    </a:p>
                  </a:txBody>
                  <a:tcPr marL="91450" marR="91450" marT="45725" marB="45725"/>
                </a:tc>
                <a:tc hMerge="1">
                  <a:txBody>
                    <a:bodyPr/>
                    <a:lstStyle/>
                    <a:p>
                      <a:endParaRPr lang="en-US"/>
                    </a:p>
                  </a:txBody>
                  <a:tcPr/>
                </a:tc>
                <a:extLst>
                  <a:ext uri="{0D108BD9-81ED-4DB2-BD59-A6C34878D82A}">
                    <a16:rowId xmlns:a16="http://schemas.microsoft.com/office/drawing/2014/main" val="10000"/>
                  </a:ext>
                </a:extLst>
              </a:tr>
              <a:tr h="370850">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r>
                        <a:rPr lang="en" sz="1800" u="none" strike="noStrike" cap="none">
                          <a:latin typeface="Calibri"/>
                          <a:ea typeface="Calibri"/>
                          <a:cs typeface="Calibri"/>
                          <a:sym typeface="Calibri"/>
                        </a:rPr>
                        <a:t>What is the event of interest?</a:t>
                      </a:r>
                      <a:endParaRPr sz="1400" u="none" strike="noStrike" cap="none"/>
                    </a:p>
                  </a:txBody>
                  <a:tcPr marL="91450" marR="91450" marT="45725" marB="45725"/>
                </a:tc>
                <a:extLst>
                  <a:ext uri="{0D108BD9-81ED-4DB2-BD59-A6C34878D82A}">
                    <a16:rowId xmlns:a16="http://schemas.microsoft.com/office/drawing/2014/main" val="10001"/>
                  </a:ext>
                </a:extLst>
              </a:tr>
              <a:tr h="370850">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r>
                        <a:rPr lang="en" sz="1800" u="none" strike="noStrike" cap="none">
                          <a:latin typeface="Calibri"/>
                          <a:ea typeface="Calibri"/>
                          <a:cs typeface="Calibri"/>
                          <a:sym typeface="Calibri"/>
                        </a:rPr>
                        <a:t>What are some ways we can summarize or describe survival data? </a:t>
                      </a:r>
                      <a:endParaRPr sz="1400" u="none" strike="noStrike" cap="none"/>
                    </a:p>
                  </a:txBody>
                  <a:tcPr marL="91450" marR="91450" marT="45725" marB="45725"/>
                </a:tc>
                <a:extLst>
                  <a:ext uri="{0D108BD9-81ED-4DB2-BD59-A6C34878D82A}">
                    <a16:rowId xmlns:a16="http://schemas.microsoft.com/office/drawing/2014/main" val="10002"/>
                  </a:ext>
                </a:extLst>
              </a:tr>
              <a:tr h="370850">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r>
                        <a:rPr lang="en" sz="1800" u="none" strike="noStrike" cap="none">
                          <a:latin typeface="Calibri"/>
                          <a:ea typeface="Calibri"/>
                          <a:cs typeface="Calibri"/>
                          <a:sym typeface="Calibri"/>
                        </a:rPr>
                        <a:t>Why is it important to include the censored data when carrying out survival data analysis?</a:t>
                      </a:r>
                      <a:endParaRPr sz="1400" u="none" strike="noStrike" cap="none"/>
                    </a:p>
                  </a:txBody>
                  <a:tcPr marL="91450" marR="91450" marT="45725" marB="45725"/>
                </a:tc>
                <a:extLst>
                  <a:ext uri="{0D108BD9-81ED-4DB2-BD59-A6C34878D82A}">
                    <a16:rowId xmlns:a16="http://schemas.microsoft.com/office/drawing/2014/main" val="10003"/>
                  </a:ext>
                </a:extLst>
              </a:tr>
              <a:tr h="370850">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r>
                        <a:rPr lang="en" sz="1800" u="none" strike="noStrike" cap="none">
                          <a:latin typeface="Calibri"/>
                          <a:ea typeface="Calibri"/>
                          <a:cs typeface="Calibri"/>
                          <a:sym typeface="Calibri"/>
                        </a:rPr>
                        <a:t>Suppose your colleague needs help interpreting a Kaplan-Meier curve. How might you describe the characteristics and features of the curve?</a:t>
                      </a:r>
                      <a:endParaRPr sz="1400" u="none" strike="noStrike" cap="none"/>
                    </a:p>
                  </a:txBody>
                  <a:tcPr marL="91450" marR="91450" marT="45725" marB="45725"/>
                </a:tc>
                <a:extLst>
                  <a:ext uri="{0D108BD9-81ED-4DB2-BD59-A6C34878D82A}">
                    <a16:rowId xmlns:a16="http://schemas.microsoft.com/office/drawing/2014/main" val="10004"/>
                  </a:ext>
                </a:extLst>
              </a:tr>
              <a:tr h="370850">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r>
                        <a:rPr lang="en" sz="1800" u="none" strike="noStrike" cap="none">
                          <a:latin typeface="Calibri"/>
                          <a:ea typeface="Calibri"/>
                          <a:cs typeface="Calibri"/>
                          <a:sym typeface="Calibri"/>
                        </a:rPr>
                        <a:t>Think of an example in your field of a time-to-event situation (that is not time-to-death). Be sure to specify what the event is. </a:t>
                      </a:r>
                      <a:endParaRPr sz="1400" u="none" strike="noStrike" cap="none"/>
                    </a:p>
                  </a:txBody>
                  <a:tcPr marL="91450" marR="91450" marT="45725" marB="45725"/>
                </a:tc>
                <a:extLst>
                  <a:ext uri="{0D108BD9-81ED-4DB2-BD59-A6C34878D82A}">
                    <a16:rowId xmlns:a16="http://schemas.microsoft.com/office/drawing/2014/main" val="10005"/>
                  </a:ext>
                </a:extLst>
              </a:tr>
            </a:tbl>
          </a:graphicData>
        </a:graphic>
      </p:graphicFrame>
      <p:pic>
        <p:nvPicPr>
          <p:cNvPr id="465" name="Google Shape;465;p14" descr="Badge Question Mark with solid fill"/>
          <p:cNvPicPr preferRelativeResize="0"/>
          <p:nvPr/>
        </p:nvPicPr>
        <p:blipFill rotWithShape="1">
          <a:blip r:embed="rId3">
            <a:alphaModFix/>
          </a:blip>
          <a:srcRect/>
          <a:stretch/>
        </p:blipFill>
        <p:spPr>
          <a:xfrm>
            <a:off x="121875" y="3133806"/>
            <a:ext cx="1003037" cy="875994"/>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69"/>
        <p:cNvGrpSpPr/>
        <p:nvPr/>
      </p:nvGrpSpPr>
      <p:grpSpPr>
        <a:xfrm>
          <a:off x="0" y="0"/>
          <a:ext cx="0" cy="0"/>
          <a:chOff x="0" y="0"/>
          <a:chExt cx="0" cy="0"/>
        </a:xfrm>
      </p:grpSpPr>
      <p:sp>
        <p:nvSpPr>
          <p:cNvPr id="470" name="Google Shape;470;p15"/>
          <p:cNvSpPr txBox="1"/>
          <p:nvPr/>
        </p:nvSpPr>
        <p:spPr>
          <a:xfrm>
            <a:off x="311700" y="1444332"/>
            <a:ext cx="8520600" cy="831000"/>
          </a:xfrm>
          <a:prstGeom prst="rect">
            <a:avLst/>
          </a:prstGeom>
          <a:noFill/>
          <a:ln w="38100" cap="flat" cmpd="sng">
            <a:solidFill>
              <a:schemeClr val="accent2"/>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2400"/>
              <a:buFont typeface="Calibri"/>
              <a:buNone/>
            </a:pPr>
            <a:r>
              <a:rPr lang="en" sz="2400" b="1" i="0" u="none" strike="noStrike" cap="none">
                <a:solidFill>
                  <a:schemeClr val="dk1"/>
                </a:solidFill>
                <a:latin typeface="Calibri"/>
                <a:ea typeface="Calibri"/>
                <a:cs typeface="Calibri"/>
                <a:sym typeface="Calibri"/>
              </a:rPr>
              <a:t>Goal: </a:t>
            </a:r>
            <a:r>
              <a:rPr lang="en" sz="2400" b="0" i="0" u="none" strike="noStrike" cap="none">
                <a:solidFill>
                  <a:schemeClr val="dk1"/>
                </a:solidFill>
                <a:latin typeface="Calibri"/>
                <a:ea typeface="Calibri"/>
                <a:cs typeface="Calibri"/>
                <a:sym typeface="Calibri"/>
              </a:rPr>
              <a:t>To practice interpreting the results of survival analyses in the literature.</a:t>
            </a:r>
            <a:endParaRPr sz="1400" b="0" i="0" u="none" strike="noStrike" cap="none">
              <a:solidFill>
                <a:srgbClr val="000000"/>
              </a:solidFill>
              <a:latin typeface="Arial"/>
              <a:ea typeface="Arial"/>
              <a:cs typeface="Arial"/>
              <a:sym typeface="Arial"/>
            </a:endParaRPr>
          </a:p>
        </p:txBody>
      </p:sp>
      <p:pic>
        <p:nvPicPr>
          <p:cNvPr id="471" name="Google Shape;471;p15"/>
          <p:cNvPicPr preferRelativeResize="0"/>
          <p:nvPr/>
        </p:nvPicPr>
        <p:blipFill rotWithShape="1">
          <a:blip r:embed="rId3">
            <a:alphaModFix/>
          </a:blip>
          <a:srcRect/>
          <a:stretch/>
        </p:blipFill>
        <p:spPr>
          <a:xfrm>
            <a:off x="2337755" y="2370647"/>
            <a:ext cx="6494545" cy="2695448"/>
          </a:xfrm>
          <a:prstGeom prst="rect">
            <a:avLst/>
          </a:prstGeom>
          <a:noFill/>
          <a:ln w="9525" cap="flat" cmpd="sng">
            <a:solidFill>
              <a:srgbClr val="AEABAB"/>
            </a:solidFill>
            <a:prstDash val="solid"/>
            <a:round/>
            <a:headEnd type="none" w="sm" len="sm"/>
            <a:tailEnd type="none" w="sm" len="sm"/>
          </a:ln>
        </p:spPr>
      </p:pic>
      <p:grpSp>
        <p:nvGrpSpPr>
          <p:cNvPr id="472" name="Google Shape;472;p15"/>
          <p:cNvGrpSpPr/>
          <p:nvPr/>
        </p:nvGrpSpPr>
        <p:grpSpPr>
          <a:xfrm>
            <a:off x="7771246" y="162937"/>
            <a:ext cx="1250879" cy="1158649"/>
            <a:chOff x="3886200" y="1434874"/>
            <a:chExt cx="1240606" cy="1251886"/>
          </a:xfrm>
        </p:grpSpPr>
        <p:sp>
          <p:nvSpPr>
            <p:cNvPr id="473" name="Google Shape;473;p15"/>
            <p:cNvSpPr/>
            <p:nvPr/>
          </p:nvSpPr>
          <p:spPr>
            <a:xfrm>
              <a:off x="3968393" y="1434874"/>
              <a:ext cx="1055670" cy="483890"/>
            </a:xfrm>
            <a:prstGeom prst="downArrowCallout">
              <a:avLst>
                <a:gd name="adj1" fmla="val 25000"/>
                <a:gd name="adj2" fmla="val 25000"/>
                <a:gd name="adj3" fmla="val 25000"/>
                <a:gd name="adj4" fmla="val 64977"/>
              </a:avLst>
            </a:prstGeom>
            <a:noFill/>
            <a:ln w="9525" cap="flat" cmpd="sng">
              <a:solidFill>
                <a:srgbClr val="AEABAB"/>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 sz="1300" b="1" i="0" u="none" strike="noStrike" cap="none">
                  <a:solidFill>
                    <a:srgbClr val="AEABAB"/>
                  </a:solidFill>
                  <a:latin typeface="Calibri"/>
                  <a:ea typeface="Calibri"/>
                  <a:cs typeface="Calibri"/>
                  <a:sym typeface="Calibri"/>
                </a:rPr>
                <a:t>Preparation</a:t>
              </a:r>
              <a:endParaRPr sz="1300" b="0" i="0" u="none" strike="noStrike" cap="none">
                <a:solidFill>
                  <a:srgbClr val="AEABAB"/>
                </a:solidFill>
                <a:latin typeface="Arial"/>
                <a:ea typeface="Arial"/>
                <a:cs typeface="Arial"/>
                <a:sym typeface="Arial"/>
              </a:endParaRPr>
            </a:p>
          </p:txBody>
        </p:sp>
        <p:sp>
          <p:nvSpPr>
            <p:cNvPr id="474" name="Google Shape;474;p15"/>
            <p:cNvSpPr/>
            <p:nvPr/>
          </p:nvSpPr>
          <p:spPr>
            <a:xfrm>
              <a:off x="3886200" y="1897744"/>
              <a:ext cx="1240606" cy="483890"/>
            </a:xfrm>
            <a:prstGeom prst="downArrowCallout">
              <a:avLst>
                <a:gd name="adj1" fmla="val 25000"/>
                <a:gd name="adj2" fmla="val 25000"/>
                <a:gd name="adj3" fmla="val 25000"/>
                <a:gd name="adj4" fmla="val 64977"/>
              </a:avLst>
            </a:prstGeom>
            <a:solidFill>
              <a:srgbClr val="FFD33A"/>
            </a:solidFill>
            <a:ln w="9525"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 sz="1300" b="1" i="0" u="none" strike="noStrike" cap="none">
                  <a:solidFill>
                    <a:srgbClr val="000000"/>
                  </a:solidFill>
                  <a:latin typeface="Calibri"/>
                  <a:ea typeface="Calibri"/>
                  <a:cs typeface="Calibri"/>
                  <a:sym typeface="Calibri"/>
                </a:rPr>
                <a:t>Active Learning</a:t>
              </a:r>
              <a:endParaRPr sz="1300" b="0" i="0" u="none" strike="noStrike" cap="none">
                <a:solidFill>
                  <a:srgbClr val="000000"/>
                </a:solidFill>
                <a:latin typeface="Arial"/>
                <a:ea typeface="Arial"/>
                <a:cs typeface="Arial"/>
                <a:sym typeface="Arial"/>
              </a:endParaRPr>
            </a:p>
          </p:txBody>
        </p:sp>
        <p:sp>
          <p:nvSpPr>
            <p:cNvPr id="475" name="Google Shape;475;p15"/>
            <p:cNvSpPr txBox="1"/>
            <p:nvPr/>
          </p:nvSpPr>
          <p:spPr>
            <a:xfrm>
              <a:off x="3978668" y="2370888"/>
              <a:ext cx="1055670" cy="315872"/>
            </a:xfrm>
            <a:prstGeom prst="rect">
              <a:avLst/>
            </a:prstGeom>
            <a:noFill/>
            <a:ln w="9525" cap="flat" cmpd="sng">
              <a:solidFill>
                <a:srgbClr val="A5A5A5"/>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 sz="1300" b="1" i="0" u="none" strike="noStrike" cap="none">
                  <a:solidFill>
                    <a:srgbClr val="A5A5A5"/>
                  </a:solidFill>
                  <a:latin typeface="Calibri"/>
                  <a:ea typeface="Calibri"/>
                  <a:cs typeface="Calibri"/>
                  <a:sym typeface="Calibri"/>
                </a:rPr>
                <a:t>Assessment</a:t>
              </a:r>
              <a:endParaRPr sz="1300" b="0" i="0" u="none" strike="noStrike" cap="none">
                <a:solidFill>
                  <a:srgbClr val="A5A5A5"/>
                </a:solidFill>
                <a:latin typeface="Arial"/>
                <a:ea typeface="Arial"/>
                <a:cs typeface="Arial"/>
                <a:sym typeface="Arial"/>
              </a:endParaRPr>
            </a:p>
          </p:txBody>
        </p:sp>
      </p:grpSp>
      <p:sp>
        <p:nvSpPr>
          <p:cNvPr id="476" name="Google Shape;476;p15"/>
          <p:cNvSpPr txBox="1"/>
          <p:nvPr/>
        </p:nvSpPr>
        <p:spPr>
          <a:xfrm>
            <a:off x="1435650" y="445025"/>
            <a:ext cx="7396800" cy="576072"/>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chemeClr val="dk1"/>
              </a:buClr>
              <a:buSzPts val="2640"/>
              <a:buFont typeface="Calibri"/>
              <a:buNone/>
            </a:pPr>
            <a:r>
              <a:rPr lang="en" sz="2800" b="1" i="0" u="none" strike="noStrike" cap="none">
                <a:solidFill>
                  <a:schemeClr val="dk1"/>
                </a:solidFill>
                <a:latin typeface="Calibri"/>
                <a:ea typeface="Calibri"/>
                <a:cs typeface="Calibri"/>
                <a:sym typeface="Calibri"/>
              </a:rPr>
              <a:t>Intro to Survival Data: Literature Activity</a:t>
            </a:r>
            <a:endParaRPr sz="1400" b="0" i="0" u="none" strike="noStrike" cap="none">
              <a:solidFill>
                <a:srgbClr val="000000"/>
              </a:solidFill>
              <a:latin typeface="Arial"/>
              <a:ea typeface="Arial"/>
              <a:cs typeface="Arial"/>
              <a:sym typeface="Arial"/>
            </a:endParaRPr>
          </a:p>
        </p:txBody>
      </p:sp>
      <p:sp>
        <p:nvSpPr>
          <p:cNvPr id="477" name="Google Shape;477;p15"/>
          <p:cNvSpPr txBox="1"/>
          <p:nvPr/>
        </p:nvSpPr>
        <p:spPr>
          <a:xfrm>
            <a:off x="48612" y="3046893"/>
            <a:ext cx="2289143" cy="507801"/>
          </a:xfrm>
          <a:prstGeom prst="rect">
            <a:avLst/>
          </a:prstGeom>
          <a:noFill/>
          <a:ln>
            <a:noFill/>
          </a:ln>
        </p:spPr>
        <p:txBody>
          <a:bodyPr spcFirstLastPara="1" wrap="square" lIns="91425" tIns="91425" rIns="91425" bIns="91425" anchor="t" anchorCtr="0">
            <a:spAutoFit/>
          </a:bodyPr>
          <a:lstStyle/>
          <a:p>
            <a:pPr marL="120650" marR="0" lvl="0" indent="0" algn="l" rtl="0">
              <a:lnSpc>
                <a:spcPct val="100000"/>
              </a:lnSpc>
              <a:spcBef>
                <a:spcPts val="0"/>
              </a:spcBef>
              <a:spcAft>
                <a:spcPts val="0"/>
              </a:spcAft>
              <a:buClr>
                <a:srgbClr val="000000"/>
              </a:buClr>
              <a:buSzPts val="2100"/>
              <a:buFont typeface="Arial"/>
              <a:buNone/>
            </a:pPr>
            <a:r>
              <a:rPr lang="en" sz="2100" b="1" i="0" u="none" strike="noStrike" cap="none">
                <a:solidFill>
                  <a:schemeClr val="dk1"/>
                </a:solidFill>
                <a:latin typeface="Calibri"/>
                <a:ea typeface="Calibri"/>
                <a:cs typeface="Calibri"/>
                <a:sym typeface="Calibri"/>
              </a:rPr>
              <a:t>Literature Article</a:t>
            </a:r>
            <a:endParaRPr sz="2100" b="1" i="0" u="none" strike="noStrike" cap="none">
              <a:solidFill>
                <a:schemeClr val="dk1"/>
              </a:solidFill>
              <a:latin typeface="Calibri"/>
              <a:ea typeface="Calibri"/>
              <a:cs typeface="Calibri"/>
              <a:sym typeface="Calibri"/>
            </a:endParaRPr>
          </a:p>
        </p:txBody>
      </p:sp>
      <p:pic>
        <p:nvPicPr>
          <p:cNvPr id="478" name="Google Shape;478;p15" descr="Newspaper with solid fill"/>
          <p:cNvPicPr preferRelativeResize="0"/>
          <p:nvPr/>
        </p:nvPicPr>
        <p:blipFill rotWithShape="1">
          <a:blip r:embed="rId4">
            <a:alphaModFix/>
          </a:blip>
          <a:srcRect/>
          <a:stretch/>
        </p:blipFill>
        <p:spPr>
          <a:xfrm>
            <a:off x="311700" y="2561709"/>
            <a:ext cx="1985970" cy="198597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82"/>
        <p:cNvGrpSpPr/>
        <p:nvPr/>
      </p:nvGrpSpPr>
      <p:grpSpPr>
        <a:xfrm>
          <a:off x="0" y="0"/>
          <a:ext cx="0" cy="0"/>
          <a:chOff x="0" y="0"/>
          <a:chExt cx="0" cy="0"/>
        </a:xfrm>
      </p:grpSpPr>
      <p:grpSp>
        <p:nvGrpSpPr>
          <p:cNvPr id="483" name="Google Shape;483;p16"/>
          <p:cNvGrpSpPr/>
          <p:nvPr/>
        </p:nvGrpSpPr>
        <p:grpSpPr>
          <a:xfrm>
            <a:off x="7771246" y="162937"/>
            <a:ext cx="1250879" cy="1158649"/>
            <a:chOff x="3886200" y="1434874"/>
            <a:chExt cx="1240606" cy="1251886"/>
          </a:xfrm>
        </p:grpSpPr>
        <p:sp>
          <p:nvSpPr>
            <p:cNvPr id="484" name="Google Shape;484;p16"/>
            <p:cNvSpPr/>
            <p:nvPr/>
          </p:nvSpPr>
          <p:spPr>
            <a:xfrm>
              <a:off x="3968393" y="1434874"/>
              <a:ext cx="1055670" cy="483890"/>
            </a:xfrm>
            <a:prstGeom prst="downArrowCallout">
              <a:avLst>
                <a:gd name="adj1" fmla="val 25000"/>
                <a:gd name="adj2" fmla="val 25000"/>
                <a:gd name="adj3" fmla="val 25000"/>
                <a:gd name="adj4" fmla="val 64977"/>
              </a:avLst>
            </a:prstGeom>
            <a:noFill/>
            <a:ln w="9525" cap="flat" cmpd="sng">
              <a:solidFill>
                <a:srgbClr val="AEABAB"/>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 sz="1300" b="1" i="0" u="none" strike="noStrike" cap="none">
                  <a:solidFill>
                    <a:srgbClr val="AEABAB"/>
                  </a:solidFill>
                  <a:latin typeface="Calibri"/>
                  <a:ea typeface="Calibri"/>
                  <a:cs typeface="Calibri"/>
                  <a:sym typeface="Calibri"/>
                </a:rPr>
                <a:t>Preparation</a:t>
              </a:r>
              <a:endParaRPr sz="1300" b="0" i="0" u="none" strike="noStrike" cap="none">
                <a:solidFill>
                  <a:srgbClr val="AEABAB"/>
                </a:solidFill>
                <a:latin typeface="Arial"/>
                <a:ea typeface="Arial"/>
                <a:cs typeface="Arial"/>
                <a:sym typeface="Arial"/>
              </a:endParaRPr>
            </a:p>
          </p:txBody>
        </p:sp>
        <p:sp>
          <p:nvSpPr>
            <p:cNvPr id="485" name="Google Shape;485;p16"/>
            <p:cNvSpPr/>
            <p:nvPr/>
          </p:nvSpPr>
          <p:spPr>
            <a:xfrm>
              <a:off x="3886200" y="1897744"/>
              <a:ext cx="1240606" cy="483890"/>
            </a:xfrm>
            <a:prstGeom prst="downArrowCallout">
              <a:avLst>
                <a:gd name="adj1" fmla="val 25000"/>
                <a:gd name="adj2" fmla="val 25000"/>
                <a:gd name="adj3" fmla="val 25000"/>
                <a:gd name="adj4" fmla="val 64977"/>
              </a:avLst>
            </a:prstGeom>
            <a:solidFill>
              <a:srgbClr val="FFD33A"/>
            </a:solidFill>
            <a:ln w="9525"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 sz="1300" b="1" i="0" u="none" strike="noStrike" cap="none">
                  <a:solidFill>
                    <a:srgbClr val="000000"/>
                  </a:solidFill>
                  <a:latin typeface="Calibri"/>
                  <a:ea typeface="Calibri"/>
                  <a:cs typeface="Calibri"/>
                  <a:sym typeface="Calibri"/>
                </a:rPr>
                <a:t>Active Learning</a:t>
              </a:r>
              <a:endParaRPr sz="1300" b="0" i="0" u="none" strike="noStrike" cap="none">
                <a:solidFill>
                  <a:srgbClr val="000000"/>
                </a:solidFill>
                <a:latin typeface="Arial"/>
                <a:ea typeface="Arial"/>
                <a:cs typeface="Arial"/>
                <a:sym typeface="Arial"/>
              </a:endParaRPr>
            </a:p>
          </p:txBody>
        </p:sp>
        <p:sp>
          <p:nvSpPr>
            <p:cNvPr id="486" name="Google Shape;486;p16"/>
            <p:cNvSpPr txBox="1"/>
            <p:nvPr/>
          </p:nvSpPr>
          <p:spPr>
            <a:xfrm>
              <a:off x="3978668" y="2370888"/>
              <a:ext cx="1055670" cy="315872"/>
            </a:xfrm>
            <a:prstGeom prst="rect">
              <a:avLst/>
            </a:prstGeom>
            <a:noFill/>
            <a:ln w="9525" cap="flat" cmpd="sng">
              <a:solidFill>
                <a:srgbClr val="A5A5A5"/>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 sz="1300" b="1" i="0" u="none" strike="noStrike" cap="none">
                  <a:solidFill>
                    <a:srgbClr val="A5A5A5"/>
                  </a:solidFill>
                  <a:latin typeface="Calibri"/>
                  <a:ea typeface="Calibri"/>
                  <a:cs typeface="Calibri"/>
                  <a:sym typeface="Calibri"/>
                </a:rPr>
                <a:t>Assessment</a:t>
              </a:r>
              <a:endParaRPr sz="1300" b="0" i="0" u="none" strike="noStrike" cap="none">
                <a:solidFill>
                  <a:srgbClr val="A5A5A5"/>
                </a:solidFill>
                <a:latin typeface="Arial"/>
                <a:ea typeface="Arial"/>
                <a:cs typeface="Arial"/>
                <a:sym typeface="Arial"/>
              </a:endParaRPr>
            </a:p>
          </p:txBody>
        </p:sp>
      </p:grpSp>
      <p:graphicFrame>
        <p:nvGraphicFramePr>
          <p:cNvPr id="487" name="Google Shape;487;p16"/>
          <p:cNvGraphicFramePr/>
          <p:nvPr/>
        </p:nvGraphicFramePr>
        <p:xfrm>
          <a:off x="112890" y="1541456"/>
          <a:ext cx="8909250" cy="3566175"/>
        </p:xfrm>
        <a:graphic>
          <a:graphicData uri="http://schemas.openxmlformats.org/drawingml/2006/table">
            <a:tbl>
              <a:tblPr firstRow="1" bandRow="1">
                <a:noFill/>
                <a:tableStyleId>{A0AAF819-D7C0-4E32-8441-D2BCFDB72226}</a:tableStyleId>
              </a:tblPr>
              <a:tblGrid>
                <a:gridCol w="996300">
                  <a:extLst>
                    <a:ext uri="{9D8B030D-6E8A-4147-A177-3AD203B41FA5}">
                      <a16:colId xmlns:a16="http://schemas.microsoft.com/office/drawing/2014/main" val="20000"/>
                    </a:ext>
                  </a:extLst>
                </a:gridCol>
                <a:gridCol w="7912950">
                  <a:extLst>
                    <a:ext uri="{9D8B030D-6E8A-4147-A177-3AD203B41FA5}">
                      <a16:colId xmlns:a16="http://schemas.microsoft.com/office/drawing/2014/main" val="20001"/>
                    </a:ext>
                  </a:extLst>
                </a:gridCol>
              </a:tblGrid>
              <a:tr h="462175">
                <a:tc gridSpan="2">
                  <a:txBody>
                    <a:bodyPr/>
                    <a:lstStyle/>
                    <a:p>
                      <a:pPr marL="0" marR="0" lvl="0" indent="0" algn="l" rtl="0">
                        <a:lnSpc>
                          <a:spcPct val="100000"/>
                        </a:lnSpc>
                        <a:spcBef>
                          <a:spcPts val="0"/>
                        </a:spcBef>
                        <a:spcAft>
                          <a:spcPts val="0"/>
                        </a:spcAft>
                        <a:buClr>
                          <a:srgbClr val="000000"/>
                        </a:buClr>
                        <a:buSzPts val="2100"/>
                        <a:buFont typeface="Arial"/>
                        <a:buNone/>
                      </a:pPr>
                      <a:r>
                        <a:rPr lang="en" sz="2100" b="1" u="none" strike="noStrike" cap="none">
                          <a:solidFill>
                            <a:schemeClr val="lt1"/>
                          </a:solidFill>
                          <a:latin typeface="Calibri"/>
                          <a:ea typeface="Calibri"/>
                          <a:cs typeface="Calibri"/>
                          <a:sym typeface="Calibri"/>
                        </a:rPr>
                        <a:t>Example Questions (General)</a:t>
                      </a:r>
                      <a:endParaRPr sz="1400" u="none" strike="noStrike" cap="none"/>
                    </a:p>
                  </a:txBody>
                  <a:tcPr marL="91450" marR="91450" marT="45725" marB="45725"/>
                </a:tc>
                <a:tc hMerge="1">
                  <a:txBody>
                    <a:bodyPr/>
                    <a:lstStyle/>
                    <a:p>
                      <a:endParaRPr lang="en-US"/>
                    </a:p>
                  </a:txBody>
                  <a:tcPr/>
                </a:tc>
                <a:extLst>
                  <a:ext uri="{0D108BD9-81ED-4DB2-BD59-A6C34878D82A}">
                    <a16:rowId xmlns:a16="http://schemas.microsoft.com/office/drawing/2014/main" val="10000"/>
                  </a:ext>
                </a:extLst>
              </a:tr>
              <a:tr h="416525">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r>
                        <a:rPr lang="en" sz="1800" u="none" strike="noStrike" cap="none">
                          <a:latin typeface="Calibri"/>
                          <a:ea typeface="Calibri"/>
                          <a:cs typeface="Calibri"/>
                          <a:sym typeface="Calibri"/>
                        </a:rPr>
                        <a:t>What is the authors’ primary research question/finding?</a:t>
                      </a:r>
                      <a:endParaRPr sz="1400" u="none" strike="noStrike" cap="none"/>
                    </a:p>
                  </a:txBody>
                  <a:tcPr marL="91450" marR="91450" marT="45725" marB="45725"/>
                </a:tc>
                <a:extLst>
                  <a:ext uri="{0D108BD9-81ED-4DB2-BD59-A6C34878D82A}">
                    <a16:rowId xmlns:a16="http://schemas.microsoft.com/office/drawing/2014/main" val="10001"/>
                  </a:ext>
                </a:extLst>
              </a:tr>
              <a:tr h="416525">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r>
                        <a:rPr lang="en" sz="1800" u="none" strike="noStrike" cap="none">
                          <a:latin typeface="Calibri"/>
                          <a:ea typeface="Calibri"/>
                          <a:cs typeface="Calibri"/>
                          <a:sym typeface="Calibri"/>
                        </a:rPr>
                        <a:t>What sampling method and study design was used for this study?</a:t>
                      </a:r>
                      <a:endParaRPr sz="1400" u="none" strike="noStrike" cap="none"/>
                    </a:p>
                  </a:txBody>
                  <a:tcPr marL="91450" marR="91450" marT="45725" marB="45725"/>
                </a:tc>
                <a:extLst>
                  <a:ext uri="{0D108BD9-81ED-4DB2-BD59-A6C34878D82A}">
                    <a16:rowId xmlns:a16="http://schemas.microsoft.com/office/drawing/2014/main" val="10002"/>
                  </a:ext>
                </a:extLst>
              </a:tr>
              <a:tr h="416525">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r>
                        <a:rPr lang="en" sz="1800" u="none" strike="noStrike" cap="none">
                          <a:latin typeface="Calibri"/>
                          <a:ea typeface="Calibri"/>
                          <a:cs typeface="Calibri"/>
                          <a:sym typeface="Calibri"/>
                        </a:rPr>
                        <a:t>What is the purpose of random assignment? </a:t>
                      </a:r>
                      <a:endParaRPr sz="1400" u="none" strike="noStrike" cap="none"/>
                    </a:p>
                  </a:txBody>
                  <a:tcPr marL="91450" marR="91450" marT="45725" marB="45725"/>
                </a:tc>
                <a:extLst>
                  <a:ext uri="{0D108BD9-81ED-4DB2-BD59-A6C34878D82A}">
                    <a16:rowId xmlns:a16="http://schemas.microsoft.com/office/drawing/2014/main" val="10003"/>
                  </a:ext>
                </a:extLst>
              </a:tr>
              <a:tr h="718950">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r>
                        <a:rPr lang="en" sz="1800" u="none" strike="noStrike" cap="none">
                          <a:latin typeface="Calibri"/>
                          <a:ea typeface="Calibri"/>
                          <a:cs typeface="Calibri"/>
                          <a:sym typeface="Calibri"/>
                        </a:rPr>
                        <a:t>Do you think the comparison that the researchers did made sense or was appropriate? Why do you think they made this comparison?</a:t>
                      </a:r>
                      <a:endParaRPr sz="1400" u="none" strike="noStrike" cap="none"/>
                    </a:p>
                  </a:txBody>
                  <a:tcPr marL="91450" marR="91450" marT="45725" marB="45725"/>
                </a:tc>
                <a:extLst>
                  <a:ext uri="{0D108BD9-81ED-4DB2-BD59-A6C34878D82A}">
                    <a16:rowId xmlns:a16="http://schemas.microsoft.com/office/drawing/2014/main" val="10004"/>
                  </a:ext>
                </a:extLst>
              </a:tr>
              <a:tr h="416525">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r>
                        <a:rPr lang="en" sz="1800" u="none" strike="noStrike" cap="none">
                          <a:latin typeface="Calibri"/>
                          <a:ea typeface="Calibri"/>
                          <a:cs typeface="Calibri"/>
                          <a:sym typeface="Calibri"/>
                        </a:rPr>
                        <a:t>What are some of the strengths/limitations of this study?</a:t>
                      </a:r>
                      <a:endParaRPr sz="1400" u="none" strike="noStrike" cap="none"/>
                    </a:p>
                  </a:txBody>
                  <a:tcPr marL="91450" marR="91450" marT="45725" marB="45725"/>
                </a:tc>
                <a:extLst>
                  <a:ext uri="{0D108BD9-81ED-4DB2-BD59-A6C34878D82A}">
                    <a16:rowId xmlns:a16="http://schemas.microsoft.com/office/drawing/2014/main" val="10005"/>
                  </a:ext>
                </a:extLst>
              </a:tr>
              <a:tr h="718950">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r>
                        <a:rPr lang="en" sz="1800" u="none" strike="noStrike" cap="none">
                          <a:latin typeface="Calibri"/>
                          <a:ea typeface="Calibri"/>
                          <a:cs typeface="Calibri"/>
                          <a:sym typeface="Calibri"/>
                        </a:rPr>
                        <a:t>How qualified and reputable are the authors? Are there any potential conflicts of interest? What is the rank of the journal among journals in this field?</a:t>
                      </a:r>
                      <a:endParaRPr sz="1400" u="none" strike="noStrike" cap="none"/>
                    </a:p>
                  </a:txBody>
                  <a:tcPr marL="91450" marR="91450" marT="45725" marB="45725"/>
                </a:tc>
                <a:extLst>
                  <a:ext uri="{0D108BD9-81ED-4DB2-BD59-A6C34878D82A}">
                    <a16:rowId xmlns:a16="http://schemas.microsoft.com/office/drawing/2014/main" val="10006"/>
                  </a:ext>
                </a:extLst>
              </a:tr>
            </a:tbl>
          </a:graphicData>
        </a:graphic>
      </p:graphicFrame>
      <p:pic>
        <p:nvPicPr>
          <p:cNvPr id="488" name="Google Shape;488;p16" descr="Badge Question Mark with solid fill"/>
          <p:cNvPicPr preferRelativeResize="0"/>
          <p:nvPr/>
        </p:nvPicPr>
        <p:blipFill rotWithShape="1">
          <a:blip r:embed="rId3">
            <a:alphaModFix/>
          </a:blip>
          <a:srcRect/>
          <a:stretch/>
        </p:blipFill>
        <p:spPr>
          <a:xfrm>
            <a:off x="112890" y="2886538"/>
            <a:ext cx="1003037" cy="875994"/>
          </a:xfrm>
          <a:prstGeom prst="rect">
            <a:avLst/>
          </a:prstGeom>
          <a:noFill/>
          <a:ln>
            <a:noFill/>
          </a:ln>
        </p:spPr>
      </p:pic>
      <p:sp>
        <p:nvSpPr>
          <p:cNvPr id="489" name="Google Shape;489;p16"/>
          <p:cNvSpPr txBox="1"/>
          <p:nvPr/>
        </p:nvSpPr>
        <p:spPr>
          <a:xfrm>
            <a:off x="1435650" y="445025"/>
            <a:ext cx="7396800" cy="576072"/>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chemeClr val="dk1"/>
              </a:buClr>
              <a:buSzPts val="2640"/>
              <a:buFont typeface="Calibri"/>
              <a:buNone/>
            </a:pPr>
            <a:r>
              <a:rPr lang="en" sz="2800" b="1" i="0" u="none" strike="noStrike" cap="none">
                <a:solidFill>
                  <a:schemeClr val="dk1"/>
                </a:solidFill>
                <a:latin typeface="Calibri"/>
                <a:ea typeface="Calibri"/>
                <a:cs typeface="Calibri"/>
                <a:sym typeface="Calibri"/>
              </a:rPr>
              <a:t>Intro to Survival Data: Literature Activity</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5"/>
          <p:cNvSpPr/>
          <p:nvPr/>
        </p:nvSpPr>
        <p:spPr>
          <a:xfrm>
            <a:off x="-10510" y="-8517"/>
            <a:ext cx="4563900" cy="2590562"/>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14" name="Google Shape;114;p5"/>
          <p:cNvPicPr preferRelativeResize="0"/>
          <p:nvPr/>
        </p:nvPicPr>
        <p:blipFill rotWithShape="1">
          <a:blip r:embed="rId3">
            <a:alphaModFix/>
          </a:blip>
          <a:srcRect/>
          <a:stretch/>
        </p:blipFill>
        <p:spPr>
          <a:xfrm>
            <a:off x="3132308" y="48469"/>
            <a:ext cx="988200" cy="1476300"/>
          </a:xfrm>
          <a:prstGeom prst="ellipse">
            <a:avLst/>
          </a:prstGeom>
          <a:noFill/>
          <a:ln>
            <a:noFill/>
          </a:ln>
        </p:spPr>
      </p:pic>
      <p:pic>
        <p:nvPicPr>
          <p:cNvPr id="115" name="Google Shape;115;p5"/>
          <p:cNvPicPr preferRelativeResize="0"/>
          <p:nvPr/>
        </p:nvPicPr>
        <p:blipFill rotWithShape="1">
          <a:blip r:embed="rId4">
            <a:alphaModFix/>
          </a:blip>
          <a:srcRect/>
          <a:stretch/>
        </p:blipFill>
        <p:spPr>
          <a:xfrm>
            <a:off x="6083490" y="89109"/>
            <a:ext cx="1286400" cy="1286400"/>
          </a:xfrm>
          <a:prstGeom prst="ellipse">
            <a:avLst/>
          </a:prstGeom>
          <a:noFill/>
          <a:ln>
            <a:noFill/>
          </a:ln>
        </p:spPr>
      </p:pic>
      <p:cxnSp>
        <p:nvCxnSpPr>
          <p:cNvPr id="116" name="Google Shape;116;p5"/>
          <p:cNvCxnSpPr/>
          <p:nvPr/>
        </p:nvCxnSpPr>
        <p:spPr>
          <a:xfrm>
            <a:off x="3017520" y="-73442"/>
            <a:ext cx="0" cy="5303520"/>
          </a:xfrm>
          <a:prstGeom prst="straightConnector1">
            <a:avLst/>
          </a:prstGeom>
          <a:noFill/>
          <a:ln w="9525" cap="flat" cmpd="sng">
            <a:solidFill>
              <a:schemeClr val="accent1"/>
            </a:solidFill>
            <a:prstDash val="solid"/>
            <a:miter lim="800000"/>
            <a:headEnd type="none" w="sm" len="sm"/>
            <a:tailEnd type="none" w="sm" len="sm"/>
          </a:ln>
        </p:spPr>
      </p:cxnSp>
      <p:pic>
        <p:nvPicPr>
          <p:cNvPr id="117" name="Google Shape;117;p5"/>
          <p:cNvPicPr preferRelativeResize="0"/>
          <p:nvPr/>
        </p:nvPicPr>
        <p:blipFill rotWithShape="1">
          <a:blip r:embed="rId5">
            <a:alphaModFix/>
          </a:blip>
          <a:srcRect/>
          <a:stretch/>
        </p:blipFill>
        <p:spPr>
          <a:xfrm>
            <a:off x="4196569" y="708644"/>
            <a:ext cx="1721185" cy="353698"/>
          </a:xfrm>
          <a:prstGeom prst="rect">
            <a:avLst/>
          </a:prstGeom>
          <a:noFill/>
          <a:ln>
            <a:noFill/>
          </a:ln>
        </p:spPr>
      </p:pic>
      <p:sp>
        <p:nvSpPr>
          <p:cNvPr id="118" name="Google Shape;118;p5"/>
          <p:cNvSpPr txBox="1"/>
          <p:nvPr/>
        </p:nvSpPr>
        <p:spPr>
          <a:xfrm>
            <a:off x="4045970" y="149557"/>
            <a:ext cx="1419600" cy="495300"/>
          </a:xfrm>
          <a:prstGeom prst="rect">
            <a:avLst/>
          </a:prstGeom>
          <a:noFill/>
          <a:ln>
            <a:noFill/>
          </a:ln>
        </p:spPr>
        <p:txBody>
          <a:bodyPr spcFirstLastPara="1" wrap="square" lIns="91425" tIns="91425" rIns="91425" bIns="91425" anchor="t" anchorCtr="0">
            <a:normAutofit/>
          </a:bodyPr>
          <a:lstStyle/>
          <a:p>
            <a:pPr marL="114300" marR="0" lvl="0" indent="0" algn="ctr" rtl="0">
              <a:lnSpc>
                <a:spcPct val="90000"/>
              </a:lnSpc>
              <a:spcBef>
                <a:spcPts val="0"/>
              </a:spcBef>
              <a:spcAft>
                <a:spcPts val="0"/>
              </a:spcAft>
              <a:buClr>
                <a:schemeClr val="dk1"/>
              </a:buClr>
              <a:buSzPts val="1800"/>
              <a:buFont typeface="Arial"/>
              <a:buNone/>
            </a:pPr>
            <a:r>
              <a:rPr lang="en" sz="1900" b="1" i="0" u="none" strike="noStrike" cap="none">
                <a:solidFill>
                  <a:schemeClr val="dk1"/>
                </a:solidFill>
                <a:latin typeface="Aharoni"/>
                <a:ea typeface="Aharoni"/>
                <a:cs typeface="Aharoni"/>
                <a:sym typeface="Aharoni"/>
              </a:rPr>
              <a:t>Laura Le</a:t>
            </a:r>
            <a:endParaRPr sz="1400" b="0" i="0" u="none" strike="noStrike" cap="none">
              <a:solidFill>
                <a:srgbClr val="000000"/>
              </a:solidFill>
              <a:latin typeface="Arial"/>
              <a:ea typeface="Arial"/>
              <a:cs typeface="Arial"/>
              <a:sym typeface="Arial"/>
            </a:endParaRPr>
          </a:p>
        </p:txBody>
      </p:sp>
      <p:sp>
        <p:nvSpPr>
          <p:cNvPr id="119" name="Google Shape;119;p5"/>
          <p:cNvSpPr txBox="1"/>
          <p:nvPr/>
        </p:nvSpPr>
        <p:spPr>
          <a:xfrm>
            <a:off x="7289769" y="158284"/>
            <a:ext cx="1781700" cy="4953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chemeClr val="dk1"/>
              </a:buClr>
              <a:buSzPts val="1946"/>
              <a:buFont typeface="Arial"/>
              <a:buNone/>
            </a:pPr>
            <a:r>
              <a:rPr lang="en" sz="1900" b="1" i="0" u="none" strike="noStrike" cap="none">
                <a:solidFill>
                  <a:schemeClr val="dk1"/>
                </a:solidFill>
                <a:latin typeface="Aharoni"/>
                <a:ea typeface="Aharoni"/>
                <a:cs typeface="Aharoni"/>
                <a:sym typeface="Aharoni"/>
              </a:rPr>
              <a:t>V.N. Vimal Rao</a:t>
            </a:r>
            <a:endParaRPr sz="1900" b="0" i="0" u="none" strike="noStrike" cap="none">
              <a:solidFill>
                <a:srgbClr val="000000"/>
              </a:solidFill>
              <a:latin typeface="Arial"/>
              <a:ea typeface="Arial"/>
              <a:cs typeface="Arial"/>
              <a:sym typeface="Arial"/>
            </a:endParaRPr>
          </a:p>
        </p:txBody>
      </p:sp>
      <p:pic>
        <p:nvPicPr>
          <p:cNvPr id="120" name="Google Shape;120;p5"/>
          <p:cNvPicPr preferRelativeResize="0"/>
          <p:nvPr/>
        </p:nvPicPr>
        <p:blipFill rotWithShape="1">
          <a:blip r:embed="rId6">
            <a:alphaModFix/>
          </a:blip>
          <a:srcRect r="10229"/>
          <a:stretch/>
        </p:blipFill>
        <p:spPr>
          <a:xfrm>
            <a:off x="1089840" y="580486"/>
            <a:ext cx="1549942" cy="886968"/>
          </a:xfrm>
          <a:prstGeom prst="rect">
            <a:avLst/>
          </a:prstGeom>
          <a:noFill/>
          <a:ln>
            <a:noFill/>
          </a:ln>
        </p:spPr>
      </p:pic>
      <p:pic>
        <p:nvPicPr>
          <p:cNvPr id="121" name="Google Shape;121;p5"/>
          <p:cNvPicPr preferRelativeResize="0"/>
          <p:nvPr/>
        </p:nvPicPr>
        <p:blipFill rotWithShape="1">
          <a:blip r:embed="rId7">
            <a:alphaModFix/>
          </a:blip>
          <a:srcRect/>
          <a:stretch/>
        </p:blipFill>
        <p:spPr>
          <a:xfrm>
            <a:off x="112410" y="169308"/>
            <a:ext cx="990600" cy="1212600"/>
          </a:xfrm>
          <a:prstGeom prst="ellipse">
            <a:avLst/>
          </a:prstGeom>
          <a:noFill/>
          <a:ln>
            <a:noFill/>
          </a:ln>
        </p:spPr>
      </p:pic>
      <p:sp>
        <p:nvSpPr>
          <p:cNvPr id="122" name="Google Shape;122;p5"/>
          <p:cNvSpPr/>
          <p:nvPr/>
        </p:nvSpPr>
        <p:spPr>
          <a:xfrm>
            <a:off x="3554526" y="3380980"/>
            <a:ext cx="496800" cy="458400"/>
          </a:xfrm>
          <a:prstGeom prst="ellipse">
            <a:avLst/>
          </a:prstGeom>
          <a:solidFill>
            <a:schemeClr val="accent1"/>
          </a:solidFill>
          <a:ln w="12700" cap="flat" cmpd="sng">
            <a:solidFill>
              <a:srgbClr val="15705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0" i="0" u="none" strike="noStrike" cap="none">
                <a:solidFill>
                  <a:schemeClr val="lt1"/>
                </a:solidFill>
                <a:latin typeface="Calibri"/>
                <a:ea typeface="Calibri"/>
                <a:cs typeface="Calibri"/>
                <a:sym typeface="Calibri"/>
              </a:rPr>
              <a:t>20</a:t>
            </a:r>
            <a:endParaRPr sz="1400" b="0" i="0" u="none" strike="noStrike" cap="none">
              <a:solidFill>
                <a:srgbClr val="000000"/>
              </a:solidFill>
              <a:latin typeface="Arial"/>
              <a:ea typeface="Arial"/>
              <a:cs typeface="Arial"/>
              <a:sym typeface="Arial"/>
            </a:endParaRPr>
          </a:p>
        </p:txBody>
      </p:sp>
      <p:sp>
        <p:nvSpPr>
          <p:cNvPr id="123" name="Google Shape;123;p5"/>
          <p:cNvSpPr/>
          <p:nvPr/>
        </p:nvSpPr>
        <p:spPr>
          <a:xfrm>
            <a:off x="4698834" y="3112551"/>
            <a:ext cx="925200" cy="853500"/>
          </a:xfrm>
          <a:prstGeom prst="ellipse">
            <a:avLst/>
          </a:prstGeom>
          <a:solidFill>
            <a:schemeClr val="accent1"/>
          </a:solidFill>
          <a:ln w="12700" cap="flat" cmpd="sng">
            <a:solidFill>
              <a:srgbClr val="15705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0" i="0" u="none" strike="noStrike" cap="none">
                <a:solidFill>
                  <a:schemeClr val="lt1"/>
                </a:solidFill>
                <a:latin typeface="Calibri"/>
                <a:ea typeface="Calibri"/>
                <a:cs typeface="Calibri"/>
                <a:sym typeface="Calibri"/>
              </a:rPr>
              <a:t>90</a:t>
            </a:r>
            <a:endParaRPr sz="1400" b="0" i="0" u="none" strike="noStrike" cap="none">
              <a:solidFill>
                <a:srgbClr val="000000"/>
              </a:solidFill>
              <a:latin typeface="Arial"/>
              <a:ea typeface="Arial"/>
              <a:cs typeface="Arial"/>
              <a:sym typeface="Arial"/>
            </a:endParaRPr>
          </a:p>
        </p:txBody>
      </p:sp>
      <p:sp>
        <p:nvSpPr>
          <p:cNvPr id="124" name="Google Shape;124;p5"/>
          <p:cNvSpPr txBox="1"/>
          <p:nvPr/>
        </p:nvSpPr>
        <p:spPr>
          <a:xfrm>
            <a:off x="3119570" y="4066530"/>
            <a:ext cx="2741700" cy="1062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 sz="1800" b="1" i="0" u="none" strike="noStrike" cap="none">
                <a:solidFill>
                  <a:schemeClr val="dk1"/>
                </a:solidFill>
                <a:latin typeface="Calibri"/>
                <a:ea typeface="Calibri"/>
                <a:cs typeface="Calibri"/>
                <a:sym typeface="Calibri"/>
              </a:rPr>
              <a:t>Student Background:</a:t>
            </a:r>
            <a:endParaRPr sz="1400" b="1"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chemeClr val="dk1"/>
              </a:buClr>
              <a:buSzPts val="1500"/>
              <a:buFont typeface="Arial"/>
              <a:buChar char="•"/>
            </a:pPr>
            <a:r>
              <a:rPr lang="en" sz="1500" b="0" i="0" u="none" strike="noStrike" cap="none">
                <a:solidFill>
                  <a:schemeClr val="dk1"/>
                </a:solidFill>
                <a:latin typeface="Calibri"/>
                <a:ea typeface="Calibri"/>
                <a:cs typeface="Calibri"/>
                <a:sym typeface="Calibri"/>
              </a:rPr>
              <a:t>Public Health grad students</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chemeClr val="dk1"/>
              </a:buClr>
              <a:buSzPts val="1500"/>
              <a:buFont typeface="Arial"/>
              <a:buChar char="•"/>
            </a:pPr>
            <a:r>
              <a:rPr lang="en" sz="1500" b="0" i="0" u="none" strike="noStrike" cap="none">
                <a:solidFill>
                  <a:schemeClr val="dk1"/>
                </a:solidFill>
                <a:latin typeface="Calibri"/>
                <a:ea typeface="Calibri"/>
                <a:cs typeface="Calibri"/>
                <a:sym typeface="Calibri"/>
              </a:rPr>
              <a:t>Health Science professionals (e.g., DNP, DVM, Dentists)</a:t>
            </a:r>
            <a:endParaRPr sz="1400" b="0" i="0" u="none" strike="noStrike" cap="none">
              <a:solidFill>
                <a:srgbClr val="000000"/>
              </a:solidFill>
              <a:latin typeface="Arial"/>
              <a:ea typeface="Arial"/>
              <a:cs typeface="Arial"/>
              <a:sym typeface="Arial"/>
            </a:endParaRPr>
          </a:p>
        </p:txBody>
      </p:sp>
      <p:sp>
        <p:nvSpPr>
          <p:cNvPr id="125" name="Google Shape;125;p5"/>
          <p:cNvSpPr txBox="1"/>
          <p:nvPr/>
        </p:nvSpPr>
        <p:spPr>
          <a:xfrm>
            <a:off x="36515" y="1487176"/>
            <a:ext cx="2855686" cy="61551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 sz="1800" b="1" i="0" u="none" strike="noStrike" cap="none">
                <a:solidFill>
                  <a:schemeClr val="dk1"/>
                </a:solidFill>
                <a:latin typeface="Calibri"/>
                <a:ea typeface="Calibri"/>
                <a:cs typeface="Calibri"/>
                <a:sym typeface="Calibri"/>
              </a:rPr>
              <a:t>Class Format: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r>
              <a:rPr lang="en" sz="1600" b="0" i="0" u="none" strike="noStrike" cap="none">
                <a:solidFill>
                  <a:schemeClr val="dk1"/>
                </a:solidFill>
                <a:latin typeface="Calibri"/>
                <a:ea typeface="Calibri"/>
                <a:cs typeface="Calibri"/>
                <a:sym typeface="Calibri"/>
              </a:rPr>
              <a:t>      Online</a:t>
            </a:r>
            <a:endParaRPr sz="1400" b="0" i="0" u="none" strike="noStrike" cap="none">
              <a:solidFill>
                <a:srgbClr val="000000"/>
              </a:solidFill>
              <a:latin typeface="Arial"/>
              <a:ea typeface="Arial"/>
              <a:cs typeface="Arial"/>
              <a:sym typeface="Arial"/>
            </a:endParaRPr>
          </a:p>
        </p:txBody>
      </p:sp>
      <p:pic>
        <p:nvPicPr>
          <p:cNvPr id="126" name="Google Shape;126;p5"/>
          <p:cNvPicPr preferRelativeResize="0"/>
          <p:nvPr/>
        </p:nvPicPr>
        <p:blipFill rotWithShape="1">
          <a:blip r:embed="rId8">
            <a:alphaModFix/>
          </a:blip>
          <a:srcRect/>
          <a:stretch/>
        </p:blipFill>
        <p:spPr>
          <a:xfrm>
            <a:off x="423938" y="2102695"/>
            <a:ext cx="665922" cy="665922"/>
          </a:xfrm>
          <a:prstGeom prst="rect">
            <a:avLst/>
          </a:prstGeom>
          <a:noFill/>
          <a:ln>
            <a:noFill/>
          </a:ln>
        </p:spPr>
      </p:pic>
      <p:sp>
        <p:nvSpPr>
          <p:cNvPr id="127" name="Google Shape;127;p5"/>
          <p:cNvSpPr txBox="1"/>
          <p:nvPr/>
        </p:nvSpPr>
        <p:spPr>
          <a:xfrm>
            <a:off x="36515" y="2921085"/>
            <a:ext cx="2855685" cy="92328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 sz="1800" b="1" i="0" u="none" strike="noStrike" cap="none">
                <a:solidFill>
                  <a:schemeClr val="dk1"/>
                </a:solidFill>
                <a:latin typeface="Calibri"/>
                <a:ea typeface="Calibri"/>
                <a:cs typeface="Calibri"/>
                <a:sym typeface="Calibri"/>
              </a:rPr>
              <a:t>Class Size:</a:t>
            </a:r>
            <a:endParaRPr sz="1400" b="0" i="0" u="none" strike="noStrike" cap="none">
              <a:solidFill>
                <a:srgbClr val="000000"/>
              </a:solidFill>
              <a:latin typeface="Arial"/>
              <a:ea typeface="Arial"/>
              <a:cs typeface="Arial"/>
              <a:sym typeface="Arial"/>
            </a:endParaRPr>
          </a:p>
          <a:p>
            <a:pPr marL="404813" marR="0" lvl="0" indent="0" algn="l" rtl="0">
              <a:lnSpc>
                <a:spcPct val="100000"/>
              </a:lnSpc>
              <a:spcBef>
                <a:spcPts val="0"/>
              </a:spcBef>
              <a:spcAft>
                <a:spcPts val="0"/>
              </a:spcAft>
              <a:buClr>
                <a:srgbClr val="000000"/>
              </a:buClr>
              <a:buSzPts val="1800"/>
              <a:buFont typeface="Arial"/>
              <a:buNone/>
            </a:pPr>
            <a:r>
              <a:rPr lang="en" sz="1800" b="1" i="0" u="none" strike="noStrike" cap="none">
                <a:solidFill>
                  <a:schemeClr val="dk1"/>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a:p>
            <a:pPr marL="404813" marR="0" lvl="0" indent="0" algn="l" rtl="0">
              <a:lnSpc>
                <a:spcPct val="100000"/>
              </a:lnSpc>
              <a:spcBef>
                <a:spcPts val="0"/>
              </a:spcBef>
              <a:spcAft>
                <a:spcPts val="0"/>
              </a:spcAft>
              <a:buClr>
                <a:srgbClr val="000000"/>
              </a:buClr>
              <a:buSzPts val="1800"/>
              <a:buFont typeface="Arial"/>
              <a:buNone/>
            </a:pPr>
            <a:r>
              <a:rPr lang="en" sz="1800" b="1" i="0" u="none" strike="noStrike" cap="none">
                <a:solidFill>
                  <a:schemeClr val="dk1"/>
                </a:solidFill>
                <a:latin typeface="Calibri"/>
                <a:ea typeface="Calibri"/>
                <a:cs typeface="Calibri"/>
                <a:sym typeface="Calibri"/>
              </a:rPr>
              <a:t>	   </a:t>
            </a:r>
            <a:r>
              <a:rPr lang="en" sz="1800" b="0" i="0" u="none" strike="noStrike" cap="none">
                <a:solidFill>
                  <a:schemeClr val="dk1"/>
                </a:solidFill>
                <a:latin typeface="Calibri"/>
                <a:ea typeface="Calibri"/>
                <a:cs typeface="Calibri"/>
                <a:sym typeface="Calibri"/>
              </a:rPr>
              <a:t> to</a:t>
            </a:r>
            <a:endParaRPr sz="1800" b="1" i="0" u="none" strike="noStrike" cap="none">
              <a:solidFill>
                <a:schemeClr val="dk1"/>
              </a:solidFill>
              <a:latin typeface="Calibri"/>
              <a:ea typeface="Calibri"/>
              <a:cs typeface="Calibri"/>
              <a:sym typeface="Calibri"/>
            </a:endParaRPr>
          </a:p>
        </p:txBody>
      </p:sp>
      <p:sp>
        <p:nvSpPr>
          <p:cNvPr id="128" name="Google Shape;128;p5"/>
          <p:cNvSpPr txBox="1"/>
          <p:nvPr/>
        </p:nvSpPr>
        <p:spPr>
          <a:xfrm>
            <a:off x="47049" y="4066893"/>
            <a:ext cx="2855700" cy="831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 sz="1800" b="1" i="0" u="none" strike="noStrike" cap="none">
                <a:solidFill>
                  <a:schemeClr val="dk1"/>
                </a:solidFill>
                <a:latin typeface="Calibri"/>
                <a:ea typeface="Calibri"/>
                <a:cs typeface="Calibri"/>
                <a:sym typeface="Calibri"/>
              </a:rPr>
              <a:t>Student Background:</a:t>
            </a:r>
            <a:endParaRPr sz="1400" b="1"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chemeClr val="dk1"/>
              </a:buClr>
              <a:buSzPts val="1500"/>
              <a:buFont typeface="Arial"/>
              <a:buChar char="•"/>
            </a:pPr>
            <a:r>
              <a:rPr lang="en" sz="1500" b="0" i="0" u="none" strike="noStrike" cap="none">
                <a:solidFill>
                  <a:schemeClr val="dk1"/>
                </a:solidFill>
                <a:latin typeface="Calibri"/>
                <a:ea typeface="Calibri"/>
                <a:cs typeface="Calibri"/>
                <a:sym typeface="Calibri"/>
              </a:rPr>
              <a:t>Clinical research master’s students</a:t>
            </a:r>
            <a:endParaRPr sz="1400" b="0" i="0" u="none" strike="noStrike" cap="none">
              <a:solidFill>
                <a:srgbClr val="000000"/>
              </a:solidFill>
              <a:latin typeface="Arial"/>
              <a:ea typeface="Arial"/>
              <a:cs typeface="Arial"/>
              <a:sym typeface="Arial"/>
            </a:endParaRPr>
          </a:p>
        </p:txBody>
      </p:sp>
      <p:sp>
        <p:nvSpPr>
          <p:cNvPr id="129" name="Google Shape;129;p5"/>
          <p:cNvSpPr/>
          <p:nvPr/>
        </p:nvSpPr>
        <p:spPr>
          <a:xfrm>
            <a:off x="7870183" y="3330345"/>
            <a:ext cx="496800" cy="458400"/>
          </a:xfrm>
          <a:prstGeom prst="ellipse">
            <a:avLst/>
          </a:prstGeom>
          <a:solidFill>
            <a:schemeClr val="accent1"/>
          </a:solidFill>
          <a:ln w="12700" cap="flat" cmpd="sng">
            <a:solidFill>
              <a:srgbClr val="15705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0" i="0" u="none" strike="noStrike" cap="none">
                <a:solidFill>
                  <a:schemeClr val="lt1"/>
                </a:solidFill>
                <a:latin typeface="Calibri"/>
                <a:ea typeface="Calibri"/>
                <a:cs typeface="Calibri"/>
                <a:sym typeface="Calibri"/>
              </a:rPr>
              <a:t>25</a:t>
            </a:r>
            <a:endParaRPr sz="1400" b="0" i="0" u="none" strike="noStrike" cap="none">
              <a:solidFill>
                <a:srgbClr val="000000"/>
              </a:solidFill>
              <a:latin typeface="Arial"/>
              <a:ea typeface="Arial"/>
              <a:cs typeface="Arial"/>
              <a:sym typeface="Arial"/>
            </a:endParaRPr>
          </a:p>
        </p:txBody>
      </p:sp>
      <p:sp>
        <p:nvSpPr>
          <p:cNvPr id="130" name="Google Shape;130;p5"/>
          <p:cNvSpPr txBox="1"/>
          <p:nvPr/>
        </p:nvSpPr>
        <p:spPr>
          <a:xfrm>
            <a:off x="6093207" y="4074774"/>
            <a:ext cx="3003741" cy="1062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 sz="1800" b="1" i="0" u="none" strike="noStrike" cap="none">
                <a:solidFill>
                  <a:schemeClr val="dk1"/>
                </a:solidFill>
                <a:latin typeface="Calibri"/>
                <a:ea typeface="Calibri"/>
                <a:cs typeface="Calibri"/>
                <a:sym typeface="Calibri"/>
              </a:rPr>
              <a:t>Student Background:</a:t>
            </a:r>
            <a:endParaRPr sz="1400" b="1"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chemeClr val="dk1"/>
              </a:buClr>
              <a:buSzPts val="1500"/>
              <a:buFont typeface="Arial"/>
              <a:buChar char="•"/>
            </a:pPr>
            <a:r>
              <a:rPr lang="en" sz="1500" b="0" i="0" u="none" strike="noStrike" cap="none">
                <a:solidFill>
                  <a:schemeClr val="dk1"/>
                </a:solidFill>
                <a:latin typeface="Calibri"/>
                <a:ea typeface="Calibri"/>
                <a:cs typeface="Calibri"/>
                <a:sym typeface="Calibri"/>
              </a:rPr>
              <a:t>Public Health undergrad students</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chemeClr val="dk1"/>
              </a:buClr>
              <a:buSzPts val="1500"/>
              <a:buFont typeface="Arial"/>
              <a:buChar char="•"/>
            </a:pPr>
            <a:r>
              <a:rPr lang="en" sz="1500" b="0" i="0" u="none" strike="noStrike" cap="none">
                <a:solidFill>
                  <a:schemeClr val="dk1"/>
                </a:solidFill>
                <a:latin typeface="Calibri"/>
                <a:ea typeface="Calibri"/>
                <a:cs typeface="Calibri"/>
                <a:sym typeface="Calibri"/>
              </a:rPr>
              <a:t>Active duty military</a:t>
            </a:r>
            <a:endParaRPr sz="1400" b="0" i="0" u="none" strike="noStrike" cap="none">
              <a:solidFill>
                <a:srgbClr val="000000"/>
              </a:solidFill>
              <a:latin typeface="Arial"/>
              <a:ea typeface="Arial"/>
              <a:cs typeface="Arial"/>
              <a:sym typeface="Arial"/>
            </a:endParaRPr>
          </a:p>
        </p:txBody>
      </p:sp>
      <p:sp>
        <p:nvSpPr>
          <p:cNvPr id="131" name="Google Shape;131;p5"/>
          <p:cNvSpPr/>
          <p:nvPr/>
        </p:nvSpPr>
        <p:spPr>
          <a:xfrm>
            <a:off x="6632749" y="3421842"/>
            <a:ext cx="366900" cy="353700"/>
          </a:xfrm>
          <a:prstGeom prst="ellipse">
            <a:avLst/>
          </a:prstGeom>
          <a:solidFill>
            <a:schemeClr val="accent1"/>
          </a:solidFill>
          <a:ln w="12700" cap="flat" cmpd="sng">
            <a:solidFill>
              <a:srgbClr val="15705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0" i="0" u="none" strike="noStrike" cap="none">
                <a:solidFill>
                  <a:schemeClr val="lt1"/>
                </a:solidFill>
                <a:latin typeface="Calibri"/>
                <a:ea typeface="Calibri"/>
                <a:cs typeface="Calibri"/>
                <a:sym typeface="Calibri"/>
              </a:rPr>
              <a:t>8</a:t>
            </a:r>
            <a:endParaRPr sz="1400" b="0" i="0" u="none" strike="noStrike" cap="none">
              <a:solidFill>
                <a:srgbClr val="000000"/>
              </a:solidFill>
              <a:latin typeface="Arial"/>
              <a:ea typeface="Arial"/>
              <a:cs typeface="Arial"/>
              <a:sym typeface="Arial"/>
            </a:endParaRPr>
          </a:p>
        </p:txBody>
      </p:sp>
      <p:pic>
        <p:nvPicPr>
          <p:cNvPr id="132" name="Google Shape;132;p5"/>
          <p:cNvPicPr preferRelativeResize="0"/>
          <p:nvPr/>
        </p:nvPicPr>
        <p:blipFill rotWithShape="1">
          <a:blip r:embed="rId9">
            <a:alphaModFix/>
          </a:blip>
          <a:srcRect/>
          <a:stretch/>
        </p:blipFill>
        <p:spPr>
          <a:xfrm>
            <a:off x="7257983" y="826033"/>
            <a:ext cx="1721200" cy="319833"/>
          </a:xfrm>
          <a:prstGeom prst="rect">
            <a:avLst/>
          </a:prstGeom>
          <a:noFill/>
          <a:ln>
            <a:noFill/>
          </a:ln>
        </p:spPr>
      </p:pic>
      <p:sp>
        <p:nvSpPr>
          <p:cNvPr id="133" name="Google Shape;133;p5"/>
          <p:cNvSpPr/>
          <p:nvPr/>
        </p:nvSpPr>
        <p:spPr>
          <a:xfrm>
            <a:off x="1764197" y="3281985"/>
            <a:ext cx="666000" cy="615600"/>
          </a:xfrm>
          <a:prstGeom prst="ellipse">
            <a:avLst/>
          </a:prstGeom>
          <a:solidFill>
            <a:schemeClr val="accent1"/>
          </a:solidFill>
          <a:ln w="12700" cap="flat" cmpd="sng">
            <a:solidFill>
              <a:srgbClr val="15705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0" i="0" u="none" strike="noStrike" cap="none">
                <a:solidFill>
                  <a:schemeClr val="lt1"/>
                </a:solidFill>
                <a:latin typeface="Calibri"/>
                <a:ea typeface="Calibri"/>
                <a:cs typeface="Calibri"/>
                <a:sym typeface="Calibri"/>
              </a:rPr>
              <a:t>40</a:t>
            </a:r>
            <a:endParaRPr sz="1400" b="0" i="0" u="none" strike="noStrike" cap="none">
              <a:solidFill>
                <a:srgbClr val="000000"/>
              </a:solidFill>
              <a:latin typeface="Arial"/>
              <a:ea typeface="Arial"/>
              <a:cs typeface="Arial"/>
              <a:sym typeface="Arial"/>
            </a:endParaRPr>
          </a:p>
        </p:txBody>
      </p:sp>
      <p:sp>
        <p:nvSpPr>
          <p:cNvPr id="134" name="Google Shape;134;p5"/>
          <p:cNvSpPr/>
          <p:nvPr/>
        </p:nvSpPr>
        <p:spPr>
          <a:xfrm>
            <a:off x="494325" y="3433325"/>
            <a:ext cx="366900" cy="353700"/>
          </a:xfrm>
          <a:prstGeom prst="ellipse">
            <a:avLst/>
          </a:prstGeom>
          <a:solidFill>
            <a:schemeClr val="accent1"/>
          </a:solidFill>
          <a:ln w="12700" cap="flat" cmpd="sng">
            <a:solidFill>
              <a:srgbClr val="15705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0" i="0" u="none" strike="noStrike" cap="none">
                <a:solidFill>
                  <a:schemeClr val="lt1"/>
                </a:solidFill>
                <a:latin typeface="Calibri"/>
                <a:ea typeface="Calibri"/>
                <a:cs typeface="Calibri"/>
                <a:sym typeface="Calibri"/>
              </a:rPr>
              <a:t>8</a:t>
            </a:r>
            <a:endParaRPr sz="1400" b="0" i="0" u="none" strike="noStrike" cap="none">
              <a:solidFill>
                <a:srgbClr val="000000"/>
              </a:solidFill>
              <a:latin typeface="Arial"/>
              <a:ea typeface="Arial"/>
              <a:cs typeface="Arial"/>
              <a:sym typeface="Arial"/>
            </a:endParaRPr>
          </a:p>
        </p:txBody>
      </p:sp>
      <p:sp>
        <p:nvSpPr>
          <p:cNvPr id="135" name="Google Shape;135;p5"/>
          <p:cNvSpPr/>
          <p:nvPr/>
        </p:nvSpPr>
        <p:spPr>
          <a:xfrm>
            <a:off x="4568976" y="6726"/>
            <a:ext cx="4584025" cy="25674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 name="Google Shape;136;p5"/>
          <p:cNvSpPr/>
          <p:nvPr/>
        </p:nvSpPr>
        <p:spPr>
          <a:xfrm>
            <a:off x="2639778" y="2122424"/>
            <a:ext cx="4584000" cy="25905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37" name="Google Shape;137;p5"/>
          <p:cNvCxnSpPr/>
          <p:nvPr/>
        </p:nvCxnSpPr>
        <p:spPr>
          <a:xfrm>
            <a:off x="6045551" y="-62318"/>
            <a:ext cx="0" cy="5303520"/>
          </a:xfrm>
          <a:prstGeom prst="straightConnector1">
            <a:avLst/>
          </a:prstGeom>
          <a:noFill/>
          <a:ln w="9525" cap="flat" cmpd="sng">
            <a:solidFill>
              <a:schemeClr val="accent1"/>
            </a:solidFill>
            <a:prstDash val="solid"/>
            <a:miter lim="800000"/>
            <a:headEnd type="none" w="sm" len="sm"/>
            <a:tailEnd type="none" w="sm" len="sm"/>
          </a:ln>
        </p:spPr>
      </p:cxnSp>
      <p:sp>
        <p:nvSpPr>
          <p:cNvPr id="138" name="Google Shape;138;p5"/>
          <p:cNvSpPr txBox="1"/>
          <p:nvPr/>
        </p:nvSpPr>
        <p:spPr>
          <a:xfrm>
            <a:off x="1141550" y="77919"/>
            <a:ext cx="1313848" cy="514500"/>
          </a:xfrm>
          <a:prstGeom prst="rect">
            <a:avLst/>
          </a:prstGeom>
          <a:noFill/>
          <a:ln>
            <a:noFill/>
          </a:ln>
        </p:spPr>
        <p:txBody>
          <a:bodyPr spcFirstLastPara="1" wrap="square" lIns="91425" tIns="91425" rIns="91425" bIns="91425" anchor="t" anchorCtr="0">
            <a:noAutofit/>
          </a:bodyPr>
          <a:lstStyle/>
          <a:p>
            <a:pPr marL="114300" marR="0" lvl="0" indent="0" algn="ctr" rtl="0">
              <a:lnSpc>
                <a:spcPct val="90000"/>
              </a:lnSpc>
              <a:spcBef>
                <a:spcPts val="0"/>
              </a:spcBef>
              <a:spcAft>
                <a:spcPts val="0"/>
              </a:spcAft>
              <a:buClr>
                <a:schemeClr val="dk1"/>
              </a:buClr>
              <a:buSzPts val="1800"/>
              <a:buFont typeface="Arial"/>
              <a:buNone/>
            </a:pPr>
            <a:r>
              <a:rPr lang="en" sz="1900" b="1" i="0" u="none" strike="noStrike" cap="none">
                <a:solidFill>
                  <a:schemeClr val="dk1"/>
                </a:solidFill>
                <a:latin typeface="Aharoni"/>
                <a:ea typeface="Aharoni"/>
                <a:cs typeface="Aharoni"/>
                <a:sym typeface="Aharoni"/>
              </a:rPr>
              <a:t>Michael Jiroutek</a:t>
            </a:r>
            <a:endParaRPr sz="1900" b="1" i="0" u="none" strike="noStrike" cap="none">
              <a:solidFill>
                <a:schemeClr val="dk1"/>
              </a:solidFill>
              <a:latin typeface="Aharoni"/>
              <a:ea typeface="Aharoni"/>
              <a:cs typeface="Aharoni"/>
              <a:sym typeface="Aharoni"/>
            </a:endParaRPr>
          </a:p>
        </p:txBody>
      </p:sp>
      <p:sp>
        <p:nvSpPr>
          <p:cNvPr id="139" name="Google Shape;139;p5"/>
          <p:cNvSpPr txBox="1"/>
          <p:nvPr/>
        </p:nvSpPr>
        <p:spPr>
          <a:xfrm>
            <a:off x="3083060" y="1500571"/>
            <a:ext cx="2855686" cy="61551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 sz="1800" b="1" i="0" u="none" strike="noStrike" cap="none">
                <a:solidFill>
                  <a:schemeClr val="dk1"/>
                </a:solidFill>
                <a:latin typeface="Calibri"/>
                <a:ea typeface="Calibri"/>
                <a:cs typeface="Calibri"/>
                <a:sym typeface="Calibri"/>
              </a:rPr>
              <a:t>Class Format: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r>
              <a:rPr lang="en" sz="1600" b="0" i="0" u="none" strike="noStrike" cap="none">
                <a:solidFill>
                  <a:schemeClr val="dk1"/>
                </a:solidFill>
                <a:latin typeface="Calibri"/>
                <a:ea typeface="Calibri"/>
                <a:cs typeface="Calibri"/>
                <a:sym typeface="Calibri"/>
              </a:rPr>
              <a:t>      In-person             Online</a:t>
            </a:r>
            <a:endParaRPr sz="1400" b="0" i="0" u="none" strike="noStrike" cap="none">
              <a:solidFill>
                <a:srgbClr val="000000"/>
              </a:solidFill>
              <a:latin typeface="Arial"/>
              <a:ea typeface="Arial"/>
              <a:cs typeface="Arial"/>
              <a:sym typeface="Arial"/>
            </a:endParaRPr>
          </a:p>
        </p:txBody>
      </p:sp>
      <p:pic>
        <p:nvPicPr>
          <p:cNvPr id="140" name="Google Shape;140;p5"/>
          <p:cNvPicPr preferRelativeResize="0"/>
          <p:nvPr/>
        </p:nvPicPr>
        <p:blipFill rotWithShape="1">
          <a:blip r:embed="rId8">
            <a:alphaModFix/>
          </a:blip>
          <a:srcRect/>
          <a:stretch/>
        </p:blipFill>
        <p:spPr>
          <a:xfrm>
            <a:off x="4830853" y="2096352"/>
            <a:ext cx="665922" cy="665923"/>
          </a:xfrm>
          <a:prstGeom prst="rect">
            <a:avLst/>
          </a:prstGeom>
          <a:noFill/>
          <a:ln>
            <a:noFill/>
          </a:ln>
        </p:spPr>
      </p:pic>
      <p:pic>
        <p:nvPicPr>
          <p:cNvPr id="141" name="Google Shape;141;p5"/>
          <p:cNvPicPr preferRelativeResize="0"/>
          <p:nvPr/>
        </p:nvPicPr>
        <p:blipFill rotWithShape="1">
          <a:blip r:embed="rId10">
            <a:alphaModFix/>
          </a:blip>
          <a:srcRect/>
          <a:stretch/>
        </p:blipFill>
        <p:spPr>
          <a:xfrm>
            <a:off x="3555605" y="2094303"/>
            <a:ext cx="524632" cy="700970"/>
          </a:xfrm>
          <a:prstGeom prst="rect">
            <a:avLst/>
          </a:prstGeom>
          <a:noFill/>
          <a:ln>
            <a:noFill/>
          </a:ln>
        </p:spPr>
      </p:pic>
      <p:sp>
        <p:nvSpPr>
          <p:cNvPr id="142" name="Google Shape;142;p5"/>
          <p:cNvSpPr txBox="1"/>
          <p:nvPr/>
        </p:nvSpPr>
        <p:spPr>
          <a:xfrm>
            <a:off x="3083061" y="2932254"/>
            <a:ext cx="2855685" cy="92328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 sz="1800" b="1" i="0" u="none" strike="noStrike" cap="none">
                <a:solidFill>
                  <a:schemeClr val="dk1"/>
                </a:solidFill>
                <a:latin typeface="Calibri"/>
                <a:ea typeface="Calibri"/>
                <a:cs typeface="Calibri"/>
                <a:sym typeface="Calibri"/>
              </a:rPr>
              <a:t>Class Size:</a:t>
            </a:r>
            <a:endParaRPr sz="1400" b="0" i="0" u="none" strike="noStrike" cap="none">
              <a:solidFill>
                <a:srgbClr val="000000"/>
              </a:solidFill>
              <a:latin typeface="Arial"/>
              <a:ea typeface="Arial"/>
              <a:cs typeface="Arial"/>
              <a:sym typeface="Arial"/>
            </a:endParaRPr>
          </a:p>
          <a:p>
            <a:pPr marL="404813" marR="0" lvl="0" indent="0" algn="l" rtl="0">
              <a:lnSpc>
                <a:spcPct val="100000"/>
              </a:lnSpc>
              <a:spcBef>
                <a:spcPts val="0"/>
              </a:spcBef>
              <a:spcAft>
                <a:spcPts val="0"/>
              </a:spcAft>
              <a:buClr>
                <a:srgbClr val="000000"/>
              </a:buClr>
              <a:buSzPts val="1800"/>
              <a:buFont typeface="Arial"/>
              <a:buNone/>
            </a:pPr>
            <a:r>
              <a:rPr lang="en" sz="1800" b="1" i="0" u="none" strike="noStrike" cap="none">
                <a:solidFill>
                  <a:schemeClr val="dk1"/>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a:p>
            <a:pPr marL="404813" marR="0" lvl="0" indent="0" algn="l" rtl="0">
              <a:lnSpc>
                <a:spcPct val="100000"/>
              </a:lnSpc>
              <a:spcBef>
                <a:spcPts val="0"/>
              </a:spcBef>
              <a:spcAft>
                <a:spcPts val="0"/>
              </a:spcAft>
              <a:buClr>
                <a:srgbClr val="000000"/>
              </a:buClr>
              <a:buSzPts val="1800"/>
              <a:buFont typeface="Arial"/>
              <a:buNone/>
            </a:pPr>
            <a:r>
              <a:rPr lang="en" sz="1800" b="1" i="0" u="none" strike="noStrike" cap="none">
                <a:solidFill>
                  <a:schemeClr val="dk1"/>
                </a:solidFill>
                <a:latin typeface="Calibri"/>
                <a:ea typeface="Calibri"/>
                <a:cs typeface="Calibri"/>
                <a:sym typeface="Calibri"/>
              </a:rPr>
              <a:t>	     </a:t>
            </a:r>
            <a:r>
              <a:rPr lang="en" sz="1800" b="0" i="0" u="none" strike="noStrike" cap="none">
                <a:solidFill>
                  <a:schemeClr val="dk1"/>
                </a:solidFill>
                <a:latin typeface="Calibri"/>
                <a:ea typeface="Calibri"/>
                <a:cs typeface="Calibri"/>
                <a:sym typeface="Calibri"/>
              </a:rPr>
              <a:t>to </a:t>
            </a:r>
            <a:endParaRPr sz="1800" b="1" i="0" u="none" strike="noStrike" cap="none">
              <a:solidFill>
                <a:schemeClr val="dk1"/>
              </a:solidFill>
              <a:latin typeface="Calibri"/>
              <a:ea typeface="Calibri"/>
              <a:cs typeface="Calibri"/>
              <a:sym typeface="Calibri"/>
            </a:endParaRPr>
          </a:p>
        </p:txBody>
      </p:sp>
      <p:sp>
        <p:nvSpPr>
          <p:cNvPr id="143" name="Google Shape;143;p5"/>
          <p:cNvSpPr txBox="1"/>
          <p:nvPr/>
        </p:nvSpPr>
        <p:spPr>
          <a:xfrm>
            <a:off x="6093208" y="1510347"/>
            <a:ext cx="2855686" cy="61551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 sz="1800" b="1" i="0" u="none" strike="noStrike" cap="none">
                <a:solidFill>
                  <a:schemeClr val="dk1"/>
                </a:solidFill>
                <a:latin typeface="Calibri"/>
                <a:ea typeface="Calibri"/>
                <a:cs typeface="Calibri"/>
                <a:sym typeface="Calibri"/>
              </a:rPr>
              <a:t>Class Format: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r>
              <a:rPr lang="en" sz="1600" b="0" i="0" u="none" strike="noStrike" cap="none">
                <a:solidFill>
                  <a:schemeClr val="dk1"/>
                </a:solidFill>
                <a:latin typeface="Calibri"/>
                <a:ea typeface="Calibri"/>
                <a:cs typeface="Calibri"/>
                <a:sym typeface="Calibri"/>
              </a:rPr>
              <a:t>      Online</a:t>
            </a:r>
            <a:endParaRPr sz="1400" b="0" i="0" u="none" strike="noStrike" cap="none">
              <a:solidFill>
                <a:srgbClr val="000000"/>
              </a:solidFill>
              <a:latin typeface="Arial"/>
              <a:ea typeface="Arial"/>
              <a:cs typeface="Arial"/>
              <a:sym typeface="Arial"/>
            </a:endParaRPr>
          </a:p>
        </p:txBody>
      </p:sp>
      <p:pic>
        <p:nvPicPr>
          <p:cNvPr id="144" name="Google Shape;144;p5"/>
          <p:cNvPicPr preferRelativeResize="0"/>
          <p:nvPr/>
        </p:nvPicPr>
        <p:blipFill rotWithShape="1">
          <a:blip r:embed="rId8">
            <a:alphaModFix/>
          </a:blip>
          <a:srcRect/>
          <a:stretch/>
        </p:blipFill>
        <p:spPr>
          <a:xfrm>
            <a:off x="6477491" y="2102689"/>
            <a:ext cx="665922" cy="665923"/>
          </a:xfrm>
          <a:prstGeom prst="rect">
            <a:avLst/>
          </a:prstGeom>
          <a:noFill/>
          <a:ln>
            <a:noFill/>
          </a:ln>
        </p:spPr>
      </p:pic>
      <p:sp>
        <p:nvSpPr>
          <p:cNvPr id="145" name="Google Shape;145;p5"/>
          <p:cNvSpPr txBox="1"/>
          <p:nvPr/>
        </p:nvSpPr>
        <p:spPr>
          <a:xfrm>
            <a:off x="6093208" y="2936666"/>
            <a:ext cx="2855685" cy="92328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 sz="1800" b="1" i="0" u="none" strike="noStrike" cap="none">
                <a:solidFill>
                  <a:schemeClr val="dk1"/>
                </a:solidFill>
                <a:latin typeface="Calibri"/>
                <a:ea typeface="Calibri"/>
                <a:cs typeface="Calibri"/>
                <a:sym typeface="Calibri"/>
              </a:rPr>
              <a:t>Class Size:</a:t>
            </a:r>
            <a:endParaRPr sz="1400" b="0" i="0" u="none" strike="noStrike" cap="none">
              <a:solidFill>
                <a:srgbClr val="000000"/>
              </a:solidFill>
              <a:latin typeface="Arial"/>
              <a:ea typeface="Arial"/>
              <a:cs typeface="Arial"/>
              <a:sym typeface="Arial"/>
            </a:endParaRPr>
          </a:p>
          <a:p>
            <a:pPr marL="404813" marR="0" lvl="0" indent="0" algn="l" rtl="0">
              <a:lnSpc>
                <a:spcPct val="100000"/>
              </a:lnSpc>
              <a:spcBef>
                <a:spcPts val="0"/>
              </a:spcBef>
              <a:spcAft>
                <a:spcPts val="0"/>
              </a:spcAft>
              <a:buClr>
                <a:srgbClr val="000000"/>
              </a:buClr>
              <a:buSzPts val="1800"/>
              <a:buFont typeface="Arial"/>
              <a:buNone/>
            </a:pPr>
            <a:r>
              <a:rPr lang="en" sz="1800" b="1" i="0" u="none" strike="noStrike" cap="none">
                <a:solidFill>
                  <a:schemeClr val="dk1"/>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a:p>
            <a:pPr marL="404813" marR="0" lvl="0" indent="0" algn="l" rtl="0">
              <a:lnSpc>
                <a:spcPct val="100000"/>
              </a:lnSpc>
              <a:spcBef>
                <a:spcPts val="0"/>
              </a:spcBef>
              <a:spcAft>
                <a:spcPts val="0"/>
              </a:spcAft>
              <a:buClr>
                <a:srgbClr val="000000"/>
              </a:buClr>
              <a:buSzPts val="1800"/>
              <a:buFont typeface="Arial"/>
              <a:buNone/>
            </a:pPr>
            <a:r>
              <a:rPr lang="en" sz="1800" b="1" i="0" u="none" strike="noStrike" cap="none">
                <a:solidFill>
                  <a:schemeClr val="dk1"/>
                </a:solidFill>
                <a:latin typeface="Calibri"/>
                <a:ea typeface="Calibri"/>
                <a:cs typeface="Calibri"/>
                <a:sym typeface="Calibri"/>
              </a:rPr>
              <a:t>	       </a:t>
            </a:r>
            <a:r>
              <a:rPr lang="en" sz="1800" b="0" i="0" u="none" strike="noStrike" cap="none">
                <a:solidFill>
                  <a:schemeClr val="dk1"/>
                </a:solidFill>
                <a:latin typeface="Calibri"/>
                <a:ea typeface="Calibri"/>
                <a:cs typeface="Calibri"/>
                <a:sym typeface="Calibri"/>
              </a:rPr>
              <a:t>to </a:t>
            </a:r>
            <a:endParaRPr sz="1800" b="1" i="0" u="none" strike="noStrike" cap="none">
              <a:solidFill>
                <a:schemeClr val="dk1"/>
              </a:solidFill>
              <a:latin typeface="Calibri"/>
              <a:ea typeface="Calibri"/>
              <a:cs typeface="Calibri"/>
              <a:sym typeface="Calibri"/>
            </a:endParaRPr>
          </a:p>
        </p:txBody>
      </p:sp>
      <p:sp>
        <p:nvSpPr>
          <p:cNvPr id="146" name="Google Shape;146;p5"/>
          <p:cNvSpPr/>
          <p:nvPr/>
        </p:nvSpPr>
        <p:spPr>
          <a:xfrm>
            <a:off x="3009907" y="-3629"/>
            <a:ext cx="3033600" cy="5165700"/>
          </a:xfrm>
          <a:prstGeom prst="rect">
            <a:avLst/>
          </a:prstGeom>
          <a:solidFill>
            <a:srgbClr val="777A7C">
              <a:alpha val="83529"/>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 name="Google Shape;147;p5"/>
          <p:cNvSpPr/>
          <p:nvPr/>
        </p:nvSpPr>
        <p:spPr>
          <a:xfrm>
            <a:off x="6055530" y="-1623"/>
            <a:ext cx="3129000" cy="5165700"/>
          </a:xfrm>
          <a:prstGeom prst="rect">
            <a:avLst/>
          </a:prstGeom>
          <a:solidFill>
            <a:srgbClr val="777A7C">
              <a:alpha val="83529"/>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 name="Google Shape;148;p5"/>
          <p:cNvSpPr/>
          <p:nvPr/>
        </p:nvSpPr>
        <p:spPr>
          <a:xfrm>
            <a:off x="13650" y="-11112"/>
            <a:ext cx="3003900" cy="5165700"/>
          </a:xfrm>
          <a:prstGeom prst="roundRect">
            <a:avLst>
              <a:gd name="adj" fmla="val 7186"/>
            </a:avLst>
          </a:prstGeom>
          <a:noFill/>
          <a:ln w="25400" cap="flat" cmpd="sng">
            <a:solidFill>
              <a:srgbClr val="15705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grpSp>
        <p:nvGrpSpPr>
          <p:cNvPr id="494" name="Google Shape;494;p37"/>
          <p:cNvGrpSpPr/>
          <p:nvPr/>
        </p:nvGrpSpPr>
        <p:grpSpPr>
          <a:xfrm>
            <a:off x="7771246" y="162937"/>
            <a:ext cx="1250879" cy="1158649"/>
            <a:chOff x="3886200" y="1434874"/>
            <a:chExt cx="1240606" cy="1251886"/>
          </a:xfrm>
        </p:grpSpPr>
        <p:sp>
          <p:nvSpPr>
            <p:cNvPr id="495" name="Google Shape;495;p37"/>
            <p:cNvSpPr/>
            <p:nvPr/>
          </p:nvSpPr>
          <p:spPr>
            <a:xfrm>
              <a:off x="3968393" y="1434874"/>
              <a:ext cx="1055670" cy="483890"/>
            </a:xfrm>
            <a:prstGeom prst="downArrowCallout">
              <a:avLst>
                <a:gd name="adj1" fmla="val 25000"/>
                <a:gd name="adj2" fmla="val 25000"/>
                <a:gd name="adj3" fmla="val 25000"/>
                <a:gd name="adj4" fmla="val 64977"/>
              </a:avLst>
            </a:prstGeom>
            <a:noFill/>
            <a:ln w="9525" cap="flat" cmpd="sng">
              <a:solidFill>
                <a:srgbClr val="AEABAB"/>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 sz="1300" b="1" i="0" u="none" strike="noStrike" cap="none">
                  <a:solidFill>
                    <a:srgbClr val="AEABAB"/>
                  </a:solidFill>
                  <a:latin typeface="Calibri"/>
                  <a:ea typeface="Calibri"/>
                  <a:cs typeface="Calibri"/>
                  <a:sym typeface="Calibri"/>
                </a:rPr>
                <a:t>Preparation</a:t>
              </a:r>
              <a:endParaRPr sz="1300" b="0" i="0" u="none" strike="noStrike" cap="none">
                <a:solidFill>
                  <a:srgbClr val="AEABAB"/>
                </a:solidFill>
                <a:latin typeface="Arial"/>
                <a:ea typeface="Arial"/>
                <a:cs typeface="Arial"/>
                <a:sym typeface="Arial"/>
              </a:endParaRPr>
            </a:p>
          </p:txBody>
        </p:sp>
        <p:sp>
          <p:nvSpPr>
            <p:cNvPr id="496" name="Google Shape;496;p37"/>
            <p:cNvSpPr/>
            <p:nvPr/>
          </p:nvSpPr>
          <p:spPr>
            <a:xfrm>
              <a:off x="3886200" y="1897744"/>
              <a:ext cx="1240606" cy="483890"/>
            </a:xfrm>
            <a:prstGeom prst="downArrowCallout">
              <a:avLst>
                <a:gd name="adj1" fmla="val 25000"/>
                <a:gd name="adj2" fmla="val 25000"/>
                <a:gd name="adj3" fmla="val 25000"/>
                <a:gd name="adj4" fmla="val 64977"/>
              </a:avLst>
            </a:prstGeom>
            <a:solidFill>
              <a:srgbClr val="FFD33A"/>
            </a:solidFill>
            <a:ln w="9525"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 sz="1300" b="1" i="0" u="none" strike="noStrike" cap="none">
                  <a:solidFill>
                    <a:srgbClr val="000000"/>
                  </a:solidFill>
                  <a:latin typeface="Calibri"/>
                  <a:ea typeface="Calibri"/>
                  <a:cs typeface="Calibri"/>
                  <a:sym typeface="Calibri"/>
                </a:rPr>
                <a:t>Active Learning</a:t>
              </a:r>
              <a:endParaRPr sz="1300" b="0" i="0" u="none" strike="noStrike" cap="none">
                <a:solidFill>
                  <a:srgbClr val="000000"/>
                </a:solidFill>
                <a:latin typeface="Arial"/>
                <a:ea typeface="Arial"/>
                <a:cs typeface="Arial"/>
                <a:sym typeface="Arial"/>
              </a:endParaRPr>
            </a:p>
          </p:txBody>
        </p:sp>
        <p:sp>
          <p:nvSpPr>
            <p:cNvPr id="497" name="Google Shape;497;p37"/>
            <p:cNvSpPr txBox="1"/>
            <p:nvPr/>
          </p:nvSpPr>
          <p:spPr>
            <a:xfrm>
              <a:off x="3978668" y="2370888"/>
              <a:ext cx="1055670" cy="315872"/>
            </a:xfrm>
            <a:prstGeom prst="rect">
              <a:avLst/>
            </a:prstGeom>
            <a:noFill/>
            <a:ln w="9525" cap="flat" cmpd="sng">
              <a:solidFill>
                <a:srgbClr val="A5A5A5"/>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 sz="1300" b="1" i="0" u="none" strike="noStrike" cap="none">
                  <a:solidFill>
                    <a:srgbClr val="A5A5A5"/>
                  </a:solidFill>
                  <a:latin typeface="Calibri"/>
                  <a:ea typeface="Calibri"/>
                  <a:cs typeface="Calibri"/>
                  <a:sym typeface="Calibri"/>
                </a:rPr>
                <a:t>Assessment</a:t>
              </a:r>
              <a:endParaRPr sz="1300" b="0" i="0" u="none" strike="noStrike" cap="none">
                <a:solidFill>
                  <a:srgbClr val="A5A5A5"/>
                </a:solidFill>
                <a:latin typeface="Arial"/>
                <a:ea typeface="Arial"/>
                <a:cs typeface="Arial"/>
                <a:sym typeface="Arial"/>
              </a:endParaRPr>
            </a:p>
          </p:txBody>
        </p:sp>
      </p:grpSp>
      <p:graphicFrame>
        <p:nvGraphicFramePr>
          <p:cNvPr id="498" name="Google Shape;498;p37"/>
          <p:cNvGraphicFramePr/>
          <p:nvPr/>
        </p:nvGraphicFramePr>
        <p:xfrm>
          <a:off x="112890" y="1457636"/>
          <a:ext cx="8909250" cy="3657600"/>
        </p:xfrm>
        <a:graphic>
          <a:graphicData uri="http://schemas.openxmlformats.org/drawingml/2006/table">
            <a:tbl>
              <a:tblPr firstRow="1" bandRow="1">
                <a:noFill/>
                <a:tableStyleId>{A0AAF819-D7C0-4E32-8441-D2BCFDB72226}</a:tableStyleId>
              </a:tblPr>
              <a:tblGrid>
                <a:gridCol w="996300">
                  <a:extLst>
                    <a:ext uri="{9D8B030D-6E8A-4147-A177-3AD203B41FA5}">
                      <a16:colId xmlns:a16="http://schemas.microsoft.com/office/drawing/2014/main" val="20000"/>
                    </a:ext>
                  </a:extLst>
                </a:gridCol>
                <a:gridCol w="7912950">
                  <a:extLst>
                    <a:ext uri="{9D8B030D-6E8A-4147-A177-3AD203B41FA5}">
                      <a16:colId xmlns:a16="http://schemas.microsoft.com/office/drawing/2014/main" val="20001"/>
                    </a:ext>
                  </a:extLst>
                </a:gridCol>
              </a:tblGrid>
              <a:tr h="473275">
                <a:tc gridSpan="2">
                  <a:txBody>
                    <a:bodyPr/>
                    <a:lstStyle/>
                    <a:p>
                      <a:pPr marL="0" marR="0" lvl="0" indent="0" algn="l" rtl="0">
                        <a:lnSpc>
                          <a:spcPct val="100000"/>
                        </a:lnSpc>
                        <a:spcBef>
                          <a:spcPts val="0"/>
                        </a:spcBef>
                        <a:spcAft>
                          <a:spcPts val="0"/>
                        </a:spcAft>
                        <a:buClr>
                          <a:srgbClr val="000000"/>
                        </a:buClr>
                        <a:buSzPts val="2100"/>
                        <a:buFont typeface="Arial"/>
                        <a:buNone/>
                      </a:pPr>
                      <a:r>
                        <a:rPr lang="en" sz="2100" b="1" u="none" strike="noStrike" cap="none">
                          <a:solidFill>
                            <a:schemeClr val="lt1"/>
                          </a:solidFill>
                          <a:latin typeface="Calibri"/>
                          <a:ea typeface="Calibri"/>
                          <a:cs typeface="Calibri"/>
                          <a:sym typeface="Calibri"/>
                        </a:rPr>
                        <a:t>Example Questions (Topic-related)</a:t>
                      </a:r>
                      <a:endParaRPr sz="1400" u="none" strike="noStrike" cap="none"/>
                    </a:p>
                  </a:txBody>
                  <a:tcPr marL="91450" marR="91450" marT="45725" marB="45725"/>
                </a:tc>
                <a:tc hMerge="1">
                  <a:txBody>
                    <a:bodyPr/>
                    <a:lstStyle/>
                    <a:p>
                      <a:endParaRPr lang="en-US"/>
                    </a:p>
                  </a:txBody>
                  <a:tcPr/>
                </a:tc>
                <a:extLst>
                  <a:ext uri="{0D108BD9-81ED-4DB2-BD59-A6C34878D82A}">
                    <a16:rowId xmlns:a16="http://schemas.microsoft.com/office/drawing/2014/main" val="10000"/>
                  </a:ext>
                </a:extLst>
              </a:tr>
              <a:tr h="426525">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r>
                        <a:rPr lang="en" sz="1800" u="none" strike="noStrike" cap="none">
                          <a:latin typeface="Calibri"/>
                          <a:ea typeface="Calibri"/>
                          <a:cs typeface="Calibri"/>
                          <a:sym typeface="Calibri"/>
                        </a:rPr>
                        <a:t>How is the event of interest defined? Where in the article does it say this?</a:t>
                      </a:r>
                      <a:endParaRPr sz="1400" u="none" strike="noStrike" cap="none"/>
                    </a:p>
                  </a:txBody>
                  <a:tcPr marL="91450" marR="91450" marT="45725" marB="45725"/>
                </a:tc>
                <a:extLst>
                  <a:ext uri="{0D108BD9-81ED-4DB2-BD59-A6C34878D82A}">
                    <a16:rowId xmlns:a16="http://schemas.microsoft.com/office/drawing/2014/main" val="10001"/>
                  </a:ext>
                </a:extLst>
              </a:tr>
              <a:tr h="426525">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r>
                        <a:rPr lang="en" sz="1800" u="none" strike="noStrike" cap="none">
                          <a:latin typeface="Calibri"/>
                          <a:ea typeface="Calibri"/>
                          <a:cs typeface="Calibri"/>
                          <a:sym typeface="Calibri"/>
                        </a:rPr>
                        <a:t>How is time zero defined (e.g., starting date)? </a:t>
                      </a:r>
                      <a:endParaRPr sz="1400" u="none" strike="noStrike" cap="none"/>
                    </a:p>
                  </a:txBody>
                  <a:tcPr marL="91450" marR="91450" marT="45725" marB="45725"/>
                </a:tc>
                <a:extLst>
                  <a:ext uri="{0D108BD9-81ED-4DB2-BD59-A6C34878D82A}">
                    <a16:rowId xmlns:a16="http://schemas.microsoft.com/office/drawing/2014/main" val="10002"/>
                  </a:ext>
                </a:extLst>
              </a:tr>
              <a:tr h="426525">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r>
                        <a:rPr lang="en" sz="1800" u="none" strike="noStrike" cap="none">
                          <a:latin typeface="Calibri"/>
                          <a:ea typeface="Calibri"/>
                          <a:cs typeface="Calibri"/>
                          <a:sym typeface="Calibri"/>
                        </a:rPr>
                        <a:t>How could a participant be censored in this study?</a:t>
                      </a:r>
                      <a:endParaRPr sz="1400" u="none" strike="noStrike" cap="none"/>
                    </a:p>
                  </a:txBody>
                  <a:tcPr marL="91450" marR="91450" marT="45725" marB="45725"/>
                </a:tc>
                <a:extLst>
                  <a:ext uri="{0D108BD9-81ED-4DB2-BD59-A6C34878D82A}">
                    <a16:rowId xmlns:a16="http://schemas.microsoft.com/office/drawing/2014/main" val="10003"/>
                  </a:ext>
                </a:extLst>
              </a:tr>
              <a:tr h="1051700">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r>
                        <a:rPr lang="en" sz="1800" u="none" strike="noStrike" cap="none">
                          <a:latin typeface="Calibri"/>
                          <a:ea typeface="Calibri"/>
                          <a:cs typeface="Calibri"/>
                          <a:sym typeface="Calibri"/>
                        </a:rPr>
                        <a:t>Examining the Kaplan-Meier curve, what do the two curves represent? Why do the curves not drop to 0% by the end? Which group has the best survival? Which group has the worst? Is there evidence of a difference between the two groups?</a:t>
                      </a:r>
                      <a:endParaRPr sz="1400" u="none" strike="noStrike" cap="none"/>
                    </a:p>
                  </a:txBody>
                  <a:tcPr marL="91450" marR="91450" marT="45725" marB="45725"/>
                </a:tc>
                <a:extLst>
                  <a:ext uri="{0D108BD9-81ED-4DB2-BD59-A6C34878D82A}">
                    <a16:rowId xmlns:a16="http://schemas.microsoft.com/office/drawing/2014/main" val="10004"/>
                  </a:ext>
                </a:extLst>
              </a:tr>
              <a:tr h="426525">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r>
                        <a:rPr lang="en" sz="1800" u="none" strike="noStrike" cap="none">
                          <a:latin typeface="Calibri"/>
                          <a:ea typeface="Calibri"/>
                          <a:cs typeface="Calibri"/>
                          <a:sym typeface="Calibri"/>
                        </a:rPr>
                        <a:t>What is the estimated median survival time for a particular group? </a:t>
                      </a:r>
                      <a:endParaRPr sz="1400" u="none" strike="noStrike" cap="none"/>
                    </a:p>
                  </a:txBody>
                  <a:tcPr marL="91450" marR="91450" marT="45725" marB="45725"/>
                </a:tc>
                <a:extLst>
                  <a:ext uri="{0D108BD9-81ED-4DB2-BD59-A6C34878D82A}">
                    <a16:rowId xmlns:a16="http://schemas.microsoft.com/office/drawing/2014/main" val="10005"/>
                  </a:ext>
                </a:extLst>
              </a:tr>
              <a:tr h="426525">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r>
                        <a:rPr lang="en" sz="1800" u="none" strike="noStrike" cap="none">
                          <a:latin typeface="Calibri"/>
                          <a:ea typeface="Calibri"/>
                          <a:cs typeface="Calibri"/>
                          <a:sym typeface="Calibri"/>
                        </a:rPr>
                        <a:t>What is the estimated 8-year survival for a particular group?</a:t>
                      </a:r>
                      <a:endParaRPr sz="1400" u="none" strike="noStrike" cap="none"/>
                    </a:p>
                  </a:txBody>
                  <a:tcPr marL="91450" marR="91450" marT="45725" marB="45725"/>
                </a:tc>
                <a:extLst>
                  <a:ext uri="{0D108BD9-81ED-4DB2-BD59-A6C34878D82A}">
                    <a16:rowId xmlns:a16="http://schemas.microsoft.com/office/drawing/2014/main" val="10006"/>
                  </a:ext>
                </a:extLst>
              </a:tr>
            </a:tbl>
          </a:graphicData>
        </a:graphic>
      </p:graphicFrame>
      <p:pic>
        <p:nvPicPr>
          <p:cNvPr id="499" name="Google Shape;499;p37" descr="Badge Question Mark with solid fill"/>
          <p:cNvPicPr preferRelativeResize="0"/>
          <p:nvPr/>
        </p:nvPicPr>
        <p:blipFill rotWithShape="1">
          <a:blip r:embed="rId3">
            <a:alphaModFix/>
          </a:blip>
          <a:srcRect/>
          <a:stretch/>
        </p:blipFill>
        <p:spPr>
          <a:xfrm>
            <a:off x="121875" y="2848439"/>
            <a:ext cx="1003037" cy="875994"/>
          </a:xfrm>
          <a:prstGeom prst="rect">
            <a:avLst/>
          </a:prstGeom>
          <a:noFill/>
          <a:ln>
            <a:noFill/>
          </a:ln>
        </p:spPr>
      </p:pic>
      <p:sp>
        <p:nvSpPr>
          <p:cNvPr id="500" name="Google Shape;500;p37"/>
          <p:cNvSpPr txBox="1"/>
          <p:nvPr/>
        </p:nvSpPr>
        <p:spPr>
          <a:xfrm>
            <a:off x="1435650" y="445025"/>
            <a:ext cx="7396800" cy="576072"/>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chemeClr val="dk1"/>
              </a:buClr>
              <a:buSzPts val="2640"/>
              <a:buFont typeface="Calibri"/>
              <a:buNone/>
            </a:pPr>
            <a:r>
              <a:rPr lang="en" sz="2800" b="1" i="0" u="none" strike="noStrike" cap="none">
                <a:solidFill>
                  <a:schemeClr val="dk1"/>
                </a:solidFill>
                <a:latin typeface="Calibri"/>
                <a:ea typeface="Calibri"/>
                <a:cs typeface="Calibri"/>
                <a:sym typeface="Calibri"/>
              </a:rPr>
              <a:t>Intro to Survival Data: Literature Activity</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04"/>
        <p:cNvGrpSpPr/>
        <p:nvPr/>
      </p:nvGrpSpPr>
      <p:grpSpPr>
        <a:xfrm>
          <a:off x="0" y="0"/>
          <a:ext cx="0" cy="0"/>
          <a:chOff x="0" y="0"/>
          <a:chExt cx="0" cy="0"/>
        </a:xfrm>
      </p:grpSpPr>
      <p:sp>
        <p:nvSpPr>
          <p:cNvPr id="505" name="Google Shape;505;g2a816c8d47c_0_0"/>
          <p:cNvSpPr/>
          <p:nvPr/>
        </p:nvSpPr>
        <p:spPr>
          <a:xfrm>
            <a:off x="1902941" y="445025"/>
            <a:ext cx="5585254" cy="4497678"/>
          </a:xfrm>
          <a:prstGeom prst="irregularSeal1">
            <a:avLst/>
          </a:prstGeom>
          <a:solidFill>
            <a:srgbClr val="FFC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06" name="Google Shape;506;g2a816c8d47c_0_0"/>
          <p:cNvSpPr txBox="1">
            <a:spLocks noGrp="1"/>
          </p:cNvSpPr>
          <p:nvPr>
            <p:ph type="title"/>
          </p:nvPr>
        </p:nvSpPr>
        <p:spPr>
          <a:xfrm>
            <a:off x="1268975" y="445025"/>
            <a:ext cx="7563300" cy="5727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SzPts val="2800"/>
              <a:buNone/>
            </a:pPr>
            <a:r>
              <a:rPr lang="en" sz="3000" b="1"/>
              <a:t>Activities + Collaborative Keys</a:t>
            </a:r>
            <a:endParaRPr sz="3000" b="1"/>
          </a:p>
        </p:txBody>
      </p:sp>
      <p:grpSp>
        <p:nvGrpSpPr>
          <p:cNvPr id="507" name="Google Shape;507;g2a816c8d47c_0_0"/>
          <p:cNvGrpSpPr/>
          <p:nvPr/>
        </p:nvGrpSpPr>
        <p:grpSpPr>
          <a:xfrm>
            <a:off x="7771246" y="162937"/>
            <a:ext cx="1250879" cy="1158649"/>
            <a:chOff x="3886200" y="1434874"/>
            <a:chExt cx="1240606" cy="1251886"/>
          </a:xfrm>
        </p:grpSpPr>
        <p:sp>
          <p:nvSpPr>
            <p:cNvPr id="508" name="Google Shape;508;g2a816c8d47c_0_0"/>
            <p:cNvSpPr/>
            <p:nvPr/>
          </p:nvSpPr>
          <p:spPr>
            <a:xfrm>
              <a:off x="3968393" y="1434874"/>
              <a:ext cx="1055670" cy="483890"/>
            </a:xfrm>
            <a:prstGeom prst="downArrowCallout">
              <a:avLst>
                <a:gd name="adj1" fmla="val 25000"/>
                <a:gd name="adj2" fmla="val 25000"/>
                <a:gd name="adj3" fmla="val 25000"/>
                <a:gd name="adj4" fmla="val 64977"/>
              </a:avLst>
            </a:prstGeom>
            <a:noFill/>
            <a:ln w="9525" cap="flat" cmpd="sng">
              <a:solidFill>
                <a:srgbClr val="AEABAB"/>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 sz="1300" b="1" i="0" u="none" strike="noStrike" cap="none">
                  <a:solidFill>
                    <a:srgbClr val="AEABAB"/>
                  </a:solidFill>
                  <a:latin typeface="Calibri"/>
                  <a:ea typeface="Calibri"/>
                  <a:cs typeface="Calibri"/>
                  <a:sym typeface="Calibri"/>
                </a:rPr>
                <a:t>Preparation</a:t>
              </a:r>
              <a:endParaRPr sz="1300" b="0" i="0" u="none" strike="noStrike" cap="none">
                <a:solidFill>
                  <a:srgbClr val="AEABAB"/>
                </a:solidFill>
                <a:latin typeface="Arial"/>
                <a:ea typeface="Arial"/>
                <a:cs typeface="Arial"/>
                <a:sym typeface="Arial"/>
              </a:endParaRPr>
            </a:p>
          </p:txBody>
        </p:sp>
        <p:sp>
          <p:nvSpPr>
            <p:cNvPr id="509" name="Google Shape;509;g2a816c8d47c_0_0"/>
            <p:cNvSpPr/>
            <p:nvPr/>
          </p:nvSpPr>
          <p:spPr>
            <a:xfrm>
              <a:off x="3886200" y="1897744"/>
              <a:ext cx="1240606" cy="483890"/>
            </a:xfrm>
            <a:prstGeom prst="downArrowCallout">
              <a:avLst>
                <a:gd name="adj1" fmla="val 25000"/>
                <a:gd name="adj2" fmla="val 25000"/>
                <a:gd name="adj3" fmla="val 25000"/>
                <a:gd name="adj4" fmla="val 64977"/>
              </a:avLst>
            </a:prstGeom>
            <a:solidFill>
              <a:srgbClr val="FFD33A"/>
            </a:solidFill>
            <a:ln w="9525"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 sz="1300" b="1" i="0" u="none" strike="noStrike" cap="none">
                  <a:solidFill>
                    <a:srgbClr val="000000"/>
                  </a:solidFill>
                  <a:latin typeface="Calibri"/>
                  <a:ea typeface="Calibri"/>
                  <a:cs typeface="Calibri"/>
                  <a:sym typeface="Calibri"/>
                </a:rPr>
                <a:t>Active Learning</a:t>
              </a:r>
              <a:endParaRPr sz="1300" b="0" i="0" u="none" strike="noStrike" cap="none">
                <a:solidFill>
                  <a:srgbClr val="000000"/>
                </a:solidFill>
                <a:latin typeface="Arial"/>
                <a:ea typeface="Arial"/>
                <a:cs typeface="Arial"/>
                <a:sym typeface="Arial"/>
              </a:endParaRPr>
            </a:p>
          </p:txBody>
        </p:sp>
        <p:sp>
          <p:nvSpPr>
            <p:cNvPr id="510" name="Google Shape;510;g2a816c8d47c_0_0"/>
            <p:cNvSpPr txBox="1"/>
            <p:nvPr/>
          </p:nvSpPr>
          <p:spPr>
            <a:xfrm>
              <a:off x="3978668" y="2370888"/>
              <a:ext cx="1055670" cy="315872"/>
            </a:xfrm>
            <a:prstGeom prst="rect">
              <a:avLst/>
            </a:prstGeom>
            <a:noFill/>
            <a:ln w="9525" cap="flat" cmpd="sng">
              <a:solidFill>
                <a:srgbClr val="A5A5A5"/>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 sz="1300" b="1" i="0" u="none" strike="noStrike" cap="none">
                  <a:solidFill>
                    <a:srgbClr val="A5A5A5"/>
                  </a:solidFill>
                  <a:latin typeface="Calibri"/>
                  <a:ea typeface="Calibri"/>
                  <a:cs typeface="Calibri"/>
                  <a:sym typeface="Calibri"/>
                </a:rPr>
                <a:t>Assessment</a:t>
              </a:r>
              <a:endParaRPr sz="1300" b="0" i="0" u="none" strike="noStrike" cap="none">
                <a:solidFill>
                  <a:srgbClr val="A5A5A5"/>
                </a:solidFill>
                <a:latin typeface="Arial"/>
                <a:ea typeface="Arial"/>
                <a:cs typeface="Arial"/>
                <a:sym typeface="Arial"/>
              </a:endParaRPr>
            </a:p>
          </p:txBody>
        </p:sp>
      </p:grpSp>
      <p:sp>
        <p:nvSpPr>
          <p:cNvPr id="511" name="Google Shape;511;g2a816c8d47c_0_0"/>
          <p:cNvSpPr/>
          <p:nvPr/>
        </p:nvSpPr>
        <p:spPr>
          <a:xfrm>
            <a:off x="280083" y="1894996"/>
            <a:ext cx="1850732" cy="1791730"/>
          </a:xfrm>
          <a:prstGeom prst="rect">
            <a:avLst/>
          </a:prstGeom>
          <a:solidFill>
            <a:schemeClr val="lt1"/>
          </a:solid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2000" b="1" i="0" u="none" strike="noStrike" cap="none">
                <a:solidFill>
                  <a:schemeClr val="dk1"/>
                </a:solidFill>
                <a:latin typeface="Calibri"/>
                <a:ea typeface="Calibri"/>
                <a:cs typeface="Calibri"/>
                <a:sym typeface="Calibri"/>
              </a:rPr>
              <a:t>Activities: </a:t>
            </a:r>
            <a:r>
              <a:rPr lang="en" sz="2000" b="0" i="0" u="none" strike="noStrike" cap="none">
                <a:solidFill>
                  <a:schemeClr val="dk1"/>
                </a:solidFill>
                <a:latin typeface="Calibri"/>
                <a:ea typeface="Calibri"/>
                <a:cs typeface="Calibri"/>
                <a:sym typeface="Calibri"/>
              </a:rPr>
              <a:t>Students work independently or in groups</a:t>
            </a:r>
            <a:endParaRPr/>
          </a:p>
        </p:txBody>
      </p:sp>
      <p:sp>
        <p:nvSpPr>
          <p:cNvPr id="512" name="Google Shape;512;g2a816c8d47c_0_0"/>
          <p:cNvSpPr/>
          <p:nvPr/>
        </p:nvSpPr>
        <p:spPr>
          <a:xfrm>
            <a:off x="2728112" y="1276481"/>
            <a:ext cx="3440635" cy="2982097"/>
          </a:xfrm>
          <a:prstGeom prst="rect">
            <a:avLst/>
          </a:prstGeom>
          <a:solidFill>
            <a:schemeClr val="lt1"/>
          </a:solidFill>
          <a:ln w="25400" cap="flat" cmpd="sng">
            <a:solidFill>
              <a:srgbClr val="0C4132"/>
            </a:solidFill>
            <a:prstDash val="solid"/>
            <a:round/>
            <a:headEnd type="none" w="sm" len="sm"/>
            <a:tailEnd type="none" w="sm" len="sm"/>
          </a:ln>
        </p:spPr>
        <p:txBody>
          <a:bodyPr spcFirstLastPara="1" wrap="square" lIns="91425" tIns="365750" rIns="91425" bIns="45700" anchor="ctr" anchorCtr="0">
            <a:noAutofit/>
          </a:bodyPr>
          <a:lstStyle/>
          <a:p>
            <a:pPr marL="0" marR="0" lvl="0" indent="0" algn="ctr" rtl="0">
              <a:lnSpc>
                <a:spcPct val="100000"/>
              </a:lnSpc>
              <a:spcBef>
                <a:spcPts val="0"/>
              </a:spcBef>
              <a:spcAft>
                <a:spcPts val="0"/>
              </a:spcAft>
              <a:buNone/>
            </a:pPr>
            <a:r>
              <a:rPr lang="en" sz="2400" b="0" i="0" u="none" strike="noStrike" cap="none">
                <a:solidFill>
                  <a:schemeClr val="dk1"/>
                </a:solidFill>
                <a:latin typeface="Calibri"/>
                <a:ea typeface="Calibri"/>
                <a:cs typeface="Calibri"/>
                <a:sym typeface="Calibri"/>
              </a:rPr>
              <a:t>Students also work collaboratively as a class to create the “answer keys” for the activities via Google Documents. </a:t>
            </a:r>
            <a:endParaRPr sz="2400" b="1" i="0" u="none" strike="noStrike" cap="none">
              <a:solidFill>
                <a:schemeClr val="dk1"/>
              </a:solidFill>
              <a:latin typeface="Calibri"/>
              <a:ea typeface="Calibri"/>
              <a:cs typeface="Calibri"/>
              <a:sym typeface="Calibri"/>
            </a:endParaRPr>
          </a:p>
        </p:txBody>
      </p:sp>
      <p:sp>
        <p:nvSpPr>
          <p:cNvPr id="513" name="Google Shape;513;g2a816c8d47c_0_0"/>
          <p:cNvSpPr/>
          <p:nvPr/>
        </p:nvSpPr>
        <p:spPr>
          <a:xfrm>
            <a:off x="2204957" y="2587747"/>
            <a:ext cx="489536" cy="406228"/>
          </a:xfrm>
          <a:prstGeom prst="rightArrow">
            <a:avLst>
              <a:gd name="adj1" fmla="val 50000"/>
              <a:gd name="adj2" fmla="val 50000"/>
            </a:avLst>
          </a:prstGeom>
          <a:solidFill>
            <a:schemeClr val="accent1"/>
          </a:solidFill>
          <a:ln w="25400" cap="flat" cmpd="sng">
            <a:solidFill>
              <a:srgbClr val="0C413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14" name="Google Shape;514;g2a816c8d47c_0_0"/>
          <p:cNvSpPr/>
          <p:nvPr/>
        </p:nvSpPr>
        <p:spPr>
          <a:xfrm>
            <a:off x="6190080" y="2587747"/>
            <a:ext cx="766769" cy="406228"/>
          </a:xfrm>
          <a:prstGeom prst="leftRightArrow">
            <a:avLst>
              <a:gd name="adj1" fmla="val 50000"/>
              <a:gd name="adj2" fmla="val 50000"/>
            </a:avLst>
          </a:prstGeom>
          <a:solidFill>
            <a:schemeClr val="accent1"/>
          </a:solidFill>
          <a:ln w="25400" cap="flat" cmpd="sng">
            <a:solidFill>
              <a:srgbClr val="0C413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15" name="Google Shape;515;g2a816c8d47c_0_0"/>
          <p:cNvSpPr/>
          <p:nvPr/>
        </p:nvSpPr>
        <p:spPr>
          <a:xfrm>
            <a:off x="6988542" y="1729211"/>
            <a:ext cx="2033583" cy="2092704"/>
          </a:xfrm>
          <a:prstGeom prst="rect">
            <a:avLst/>
          </a:prstGeom>
          <a:solidFill>
            <a:schemeClr val="lt1"/>
          </a:solidFill>
          <a:ln w="25400" cap="flat" cmpd="sng">
            <a:solidFill>
              <a:schemeClr val="accent1"/>
            </a:solidFill>
            <a:prstDash val="solid"/>
            <a:round/>
            <a:headEnd type="none" w="sm" len="sm"/>
            <a:tailEnd type="none" w="sm" len="sm"/>
          </a:ln>
        </p:spPr>
        <p:txBody>
          <a:bodyPr spcFirstLastPara="1" wrap="square" lIns="91425" tIns="91425" rIns="91425" bIns="45700" anchor="ctr" anchorCtr="0">
            <a:noAutofit/>
          </a:bodyPr>
          <a:lstStyle/>
          <a:p>
            <a:pPr marL="0" marR="0" lvl="0" indent="0" algn="ctr" rtl="0">
              <a:lnSpc>
                <a:spcPct val="100000"/>
              </a:lnSpc>
              <a:spcBef>
                <a:spcPts val="0"/>
              </a:spcBef>
              <a:spcAft>
                <a:spcPts val="0"/>
              </a:spcAft>
              <a:buNone/>
            </a:pPr>
            <a:r>
              <a:rPr lang="en" sz="2000" b="1" i="0" u="none" strike="noStrike" cap="none">
                <a:solidFill>
                  <a:srgbClr val="000000"/>
                </a:solidFill>
                <a:latin typeface="Calibri"/>
                <a:ea typeface="Calibri"/>
                <a:cs typeface="Calibri"/>
                <a:sym typeface="Calibri"/>
              </a:rPr>
              <a:t>Instructor Engagement:</a:t>
            </a:r>
            <a:endParaRPr/>
          </a:p>
          <a:p>
            <a:pPr marL="0" marR="0" lvl="0" indent="0" algn="ctr" rtl="0">
              <a:lnSpc>
                <a:spcPct val="100000"/>
              </a:lnSpc>
              <a:spcBef>
                <a:spcPts val="0"/>
              </a:spcBef>
              <a:spcAft>
                <a:spcPts val="0"/>
              </a:spcAft>
              <a:buNone/>
            </a:pPr>
            <a:r>
              <a:rPr lang="en" sz="2000" b="0" i="0" u="none" strike="noStrike" cap="none">
                <a:solidFill>
                  <a:srgbClr val="000000"/>
                </a:solidFill>
                <a:latin typeface="Calibri"/>
                <a:ea typeface="Calibri"/>
                <a:cs typeface="Calibri"/>
                <a:sym typeface="Calibri"/>
              </a:rPr>
              <a:t>Teaching team [instructor(s), TAs] monitor the documents.</a:t>
            </a:r>
            <a:endParaRPr sz="2000" b="1" i="0" u="none" strike="noStrike" cap="none">
              <a:solidFill>
                <a:srgbClr val="000000"/>
              </a:solidFill>
              <a:latin typeface="Calibri"/>
              <a:ea typeface="Calibri"/>
              <a:cs typeface="Calibri"/>
              <a:sym typeface="Calibri"/>
            </a:endParaRPr>
          </a:p>
        </p:txBody>
      </p:sp>
      <p:sp>
        <p:nvSpPr>
          <p:cNvPr id="516" name="Google Shape;516;g2a816c8d47c_0_0"/>
          <p:cNvSpPr/>
          <p:nvPr/>
        </p:nvSpPr>
        <p:spPr>
          <a:xfrm>
            <a:off x="271849" y="1878227"/>
            <a:ext cx="1847088" cy="531341"/>
          </a:xfrm>
          <a:prstGeom prst="rect">
            <a:avLst/>
          </a:prstGeom>
          <a:solidFill>
            <a:schemeClr val="accent1"/>
          </a:solidFill>
          <a:ln w="25400" cap="flat" cmpd="sng">
            <a:solidFill>
              <a:srgbClr val="0C413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2200" b="1" i="0" u="none" strike="noStrike" cap="none">
                <a:solidFill>
                  <a:schemeClr val="lt1"/>
                </a:solidFill>
                <a:latin typeface="Calibri"/>
                <a:ea typeface="Calibri"/>
                <a:cs typeface="Calibri"/>
                <a:sym typeface="Calibri"/>
              </a:rPr>
              <a:t>Activities</a:t>
            </a:r>
            <a:endParaRPr/>
          </a:p>
        </p:txBody>
      </p:sp>
      <p:sp>
        <p:nvSpPr>
          <p:cNvPr id="517" name="Google Shape;517;g2a816c8d47c_0_0"/>
          <p:cNvSpPr/>
          <p:nvPr/>
        </p:nvSpPr>
        <p:spPr>
          <a:xfrm>
            <a:off x="6985186" y="1729210"/>
            <a:ext cx="2033583" cy="731520"/>
          </a:xfrm>
          <a:prstGeom prst="rect">
            <a:avLst/>
          </a:prstGeom>
          <a:solidFill>
            <a:schemeClr val="accent1"/>
          </a:solidFill>
          <a:ln w="25400" cap="flat" cmpd="sng">
            <a:solidFill>
              <a:srgbClr val="0C413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2200" b="1" i="0" u="none" strike="noStrike" cap="none">
                <a:solidFill>
                  <a:schemeClr val="lt1"/>
                </a:solidFill>
                <a:latin typeface="Calibri"/>
                <a:ea typeface="Calibri"/>
                <a:cs typeface="Calibri"/>
                <a:sym typeface="Calibri"/>
              </a:rPr>
              <a:t>Instructor Engagement</a:t>
            </a:r>
            <a:endParaRPr/>
          </a:p>
        </p:txBody>
      </p:sp>
      <p:sp>
        <p:nvSpPr>
          <p:cNvPr id="518" name="Google Shape;518;g2a816c8d47c_0_0"/>
          <p:cNvSpPr/>
          <p:nvPr/>
        </p:nvSpPr>
        <p:spPr>
          <a:xfrm>
            <a:off x="2728112" y="1276481"/>
            <a:ext cx="3440635" cy="618515"/>
          </a:xfrm>
          <a:prstGeom prst="rect">
            <a:avLst/>
          </a:prstGeom>
          <a:solidFill>
            <a:schemeClr val="accent1"/>
          </a:solidFill>
          <a:ln w="25400" cap="flat" cmpd="sng">
            <a:solidFill>
              <a:srgbClr val="0C413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2400" b="1" i="0" u="none" strike="noStrike" cap="none">
                <a:solidFill>
                  <a:schemeClr val="lt1"/>
                </a:solidFill>
                <a:latin typeface="Calibri"/>
                <a:ea typeface="Calibri"/>
                <a:cs typeface="Calibri"/>
                <a:sym typeface="Calibri"/>
              </a:rPr>
              <a:t>Student Engagement</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22"/>
        <p:cNvGrpSpPr/>
        <p:nvPr/>
      </p:nvGrpSpPr>
      <p:grpSpPr>
        <a:xfrm>
          <a:off x="0" y="0"/>
          <a:ext cx="0" cy="0"/>
          <a:chOff x="0" y="0"/>
          <a:chExt cx="0" cy="0"/>
        </a:xfrm>
      </p:grpSpPr>
      <p:sp>
        <p:nvSpPr>
          <p:cNvPr id="523" name="Google Shape;523;p32"/>
          <p:cNvSpPr txBox="1">
            <a:spLocks noGrp="1"/>
          </p:cNvSpPr>
          <p:nvPr>
            <p:ph type="title"/>
          </p:nvPr>
        </p:nvSpPr>
        <p:spPr>
          <a:xfrm>
            <a:off x="1268975" y="445025"/>
            <a:ext cx="7563300" cy="5727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SzPts val="2800"/>
              <a:buNone/>
            </a:pPr>
            <a:r>
              <a:rPr lang="en" sz="3000" b="1"/>
              <a:t>Contributions to Collaborative Keys</a:t>
            </a:r>
            <a:endParaRPr sz="3000" b="1"/>
          </a:p>
        </p:txBody>
      </p:sp>
      <p:sp>
        <p:nvSpPr>
          <p:cNvPr id="524" name="Google Shape;524;p32"/>
          <p:cNvSpPr txBox="1">
            <a:spLocks noGrp="1"/>
          </p:cNvSpPr>
          <p:nvPr>
            <p:ph type="body" idx="1"/>
          </p:nvPr>
        </p:nvSpPr>
        <p:spPr>
          <a:xfrm>
            <a:off x="311700" y="1185494"/>
            <a:ext cx="8520600" cy="3958006"/>
          </a:xfrm>
          <a:prstGeom prst="rect">
            <a:avLst/>
          </a:prstGeom>
          <a:noFill/>
          <a:ln>
            <a:noFill/>
          </a:ln>
        </p:spPr>
        <p:txBody>
          <a:bodyPr spcFirstLastPara="1" wrap="square" lIns="91425" tIns="91425" rIns="91425" bIns="91425" anchor="t" anchorCtr="0">
            <a:noAutofit/>
          </a:bodyPr>
          <a:lstStyle/>
          <a:p>
            <a:pPr marL="114300" lvl="0" indent="0" algn="l" rtl="0">
              <a:lnSpc>
                <a:spcPct val="90000"/>
              </a:lnSpc>
              <a:spcBef>
                <a:spcPts val="0"/>
              </a:spcBef>
              <a:spcAft>
                <a:spcPts val="0"/>
              </a:spcAft>
              <a:buSzPts val="1800"/>
              <a:buNone/>
            </a:pPr>
            <a:r>
              <a:rPr lang="en" sz="2200" b="1" i="0" u="none" strike="noStrike">
                <a:solidFill>
                  <a:srgbClr val="000000"/>
                </a:solidFill>
                <a:latin typeface="Calibri"/>
                <a:ea typeface="Calibri"/>
                <a:cs typeface="Calibri"/>
                <a:sym typeface="Calibri"/>
              </a:rPr>
              <a:t>Ways to Contribute</a:t>
            </a:r>
            <a:endParaRPr sz="2200" b="0" i="0" u="none" strike="noStrike">
              <a:solidFill>
                <a:srgbClr val="000000"/>
              </a:solidFill>
              <a:latin typeface="Calibri"/>
              <a:ea typeface="Calibri"/>
              <a:cs typeface="Calibri"/>
              <a:sym typeface="Calibri"/>
            </a:endParaRPr>
          </a:p>
          <a:p>
            <a:pPr marL="457200" lvl="0" indent="-342900" algn="l" rtl="0">
              <a:lnSpc>
                <a:spcPct val="90000"/>
              </a:lnSpc>
              <a:spcBef>
                <a:spcPts val="1600"/>
              </a:spcBef>
              <a:spcAft>
                <a:spcPts val="0"/>
              </a:spcAft>
              <a:buSzPts val="1800"/>
              <a:buFont typeface="Arial"/>
              <a:buAutoNum type="arabicPeriod"/>
            </a:pPr>
            <a:r>
              <a:rPr lang="en" sz="2000" b="0" i="0" u="none" strike="noStrike">
                <a:solidFill>
                  <a:srgbClr val="000000"/>
                </a:solidFill>
                <a:latin typeface="Calibri"/>
                <a:ea typeface="Calibri"/>
                <a:cs typeface="Calibri"/>
                <a:sym typeface="Calibri"/>
              </a:rPr>
              <a:t>If blank, post an answer to a question. </a:t>
            </a:r>
            <a:endParaRPr/>
          </a:p>
          <a:p>
            <a:pPr marL="457200" lvl="0" indent="-342900" algn="l" rtl="0">
              <a:lnSpc>
                <a:spcPct val="90000"/>
              </a:lnSpc>
              <a:spcBef>
                <a:spcPts val="1000"/>
              </a:spcBef>
              <a:spcAft>
                <a:spcPts val="0"/>
              </a:spcAft>
              <a:buSzPts val="1800"/>
              <a:buFont typeface="Arial"/>
              <a:buAutoNum type="arabicPeriod"/>
            </a:pPr>
            <a:r>
              <a:rPr lang="en" sz="2000" b="0" i="0" u="none" strike="noStrike">
                <a:solidFill>
                  <a:srgbClr val="000000"/>
                </a:solidFill>
                <a:latin typeface="Calibri"/>
                <a:ea typeface="Calibri"/>
                <a:cs typeface="Calibri"/>
                <a:sym typeface="Calibri"/>
              </a:rPr>
              <a:t>If a question has a correct answer, but you think there are alternative correct answers, add your alternative. </a:t>
            </a:r>
            <a:endParaRPr/>
          </a:p>
          <a:p>
            <a:pPr marL="457200" lvl="0" indent="-342900" algn="l" rtl="0">
              <a:lnSpc>
                <a:spcPct val="90000"/>
              </a:lnSpc>
              <a:spcBef>
                <a:spcPts val="1000"/>
              </a:spcBef>
              <a:spcAft>
                <a:spcPts val="0"/>
              </a:spcAft>
              <a:buSzPts val="1800"/>
              <a:buFont typeface="Arial"/>
              <a:buAutoNum type="arabicPeriod"/>
            </a:pPr>
            <a:r>
              <a:rPr lang="en" sz="2000" b="0" i="0" u="none" strike="noStrike">
                <a:solidFill>
                  <a:srgbClr val="000000"/>
                </a:solidFill>
                <a:latin typeface="Calibri"/>
                <a:ea typeface="Calibri"/>
                <a:cs typeface="Calibri"/>
                <a:sym typeface="Calibri"/>
              </a:rPr>
              <a:t>If a question has an answer, but you think it is incorrect, add a comment and/or post what you think is the correct answer. </a:t>
            </a:r>
            <a:endParaRPr/>
          </a:p>
          <a:p>
            <a:pPr marL="457200" lvl="0" indent="-342900" algn="l" rtl="0">
              <a:lnSpc>
                <a:spcPct val="90000"/>
              </a:lnSpc>
              <a:spcBef>
                <a:spcPts val="1000"/>
              </a:spcBef>
              <a:spcAft>
                <a:spcPts val="0"/>
              </a:spcAft>
              <a:buSzPts val="1800"/>
              <a:buFont typeface="Arial"/>
              <a:buAutoNum type="arabicPeriod"/>
            </a:pPr>
            <a:r>
              <a:rPr lang="en" sz="2000" b="0" i="0" u="none" strike="noStrike">
                <a:solidFill>
                  <a:srgbClr val="000000"/>
                </a:solidFill>
                <a:latin typeface="Calibri"/>
                <a:ea typeface="Calibri"/>
                <a:cs typeface="Calibri"/>
                <a:sym typeface="Calibri"/>
              </a:rPr>
              <a:t>If a question has an answer, but you think the concept is confusing or needs additional explanation, ask a question OR provide a clearer explanation. </a:t>
            </a:r>
            <a:endParaRPr/>
          </a:p>
          <a:p>
            <a:pPr marL="457200" lvl="0" indent="-342900" algn="l" rtl="0">
              <a:lnSpc>
                <a:spcPct val="90000"/>
              </a:lnSpc>
              <a:spcBef>
                <a:spcPts val="1000"/>
              </a:spcBef>
              <a:spcAft>
                <a:spcPts val="0"/>
              </a:spcAft>
              <a:buSzPts val="1800"/>
              <a:buFont typeface="Arial"/>
              <a:buAutoNum type="arabicPeriod"/>
            </a:pPr>
            <a:r>
              <a:rPr lang="en" sz="2000" b="0" i="0" u="none" strike="noStrike">
                <a:solidFill>
                  <a:srgbClr val="000000"/>
                </a:solidFill>
                <a:latin typeface="Calibri"/>
                <a:ea typeface="Calibri"/>
                <a:cs typeface="Calibri"/>
                <a:sym typeface="Calibri"/>
              </a:rPr>
              <a:t>Post any additional thoughts you had while answering the question.</a:t>
            </a:r>
            <a:endParaRPr/>
          </a:p>
          <a:p>
            <a:pPr marL="457200" lvl="0" indent="-342900" algn="l" rtl="0">
              <a:lnSpc>
                <a:spcPct val="90000"/>
              </a:lnSpc>
              <a:spcBef>
                <a:spcPts val="1000"/>
              </a:spcBef>
              <a:spcAft>
                <a:spcPts val="400"/>
              </a:spcAft>
              <a:buSzPts val="1800"/>
              <a:buFont typeface="Arial"/>
              <a:buAutoNum type="arabicPeriod"/>
            </a:pPr>
            <a:r>
              <a:rPr lang="en" sz="2000" b="0" i="0" u="none" strike="noStrike">
                <a:solidFill>
                  <a:srgbClr val="000000"/>
                </a:solidFill>
                <a:latin typeface="Calibri"/>
                <a:ea typeface="Calibri"/>
                <a:cs typeface="Calibri"/>
                <a:sym typeface="Calibri"/>
              </a:rPr>
              <a:t>Answer additional questions posed by the instructor or TAs.</a:t>
            </a:r>
            <a:endParaRPr sz="2000" b="0" i="0" u="none" strike="noStrike">
              <a:solidFill>
                <a:srgbClr val="000000"/>
              </a:solidFill>
              <a:latin typeface="Calibri"/>
              <a:ea typeface="Calibri"/>
              <a:cs typeface="Calibri"/>
              <a:sym typeface="Calibri"/>
            </a:endParaRPr>
          </a:p>
        </p:txBody>
      </p:sp>
      <p:grpSp>
        <p:nvGrpSpPr>
          <p:cNvPr id="525" name="Google Shape;525;p32"/>
          <p:cNvGrpSpPr/>
          <p:nvPr/>
        </p:nvGrpSpPr>
        <p:grpSpPr>
          <a:xfrm>
            <a:off x="7771246" y="162937"/>
            <a:ext cx="1250879" cy="1158649"/>
            <a:chOff x="3886200" y="1434874"/>
            <a:chExt cx="1240606" cy="1251886"/>
          </a:xfrm>
        </p:grpSpPr>
        <p:sp>
          <p:nvSpPr>
            <p:cNvPr id="526" name="Google Shape;526;p32"/>
            <p:cNvSpPr/>
            <p:nvPr/>
          </p:nvSpPr>
          <p:spPr>
            <a:xfrm>
              <a:off x="3968393" y="1434874"/>
              <a:ext cx="1055670" cy="483890"/>
            </a:xfrm>
            <a:prstGeom prst="downArrowCallout">
              <a:avLst>
                <a:gd name="adj1" fmla="val 25000"/>
                <a:gd name="adj2" fmla="val 25000"/>
                <a:gd name="adj3" fmla="val 25000"/>
                <a:gd name="adj4" fmla="val 64977"/>
              </a:avLst>
            </a:prstGeom>
            <a:noFill/>
            <a:ln w="9525" cap="flat" cmpd="sng">
              <a:solidFill>
                <a:srgbClr val="AEABAB"/>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 sz="1300" b="1" i="0" u="none" strike="noStrike" cap="none">
                  <a:solidFill>
                    <a:srgbClr val="AEABAB"/>
                  </a:solidFill>
                  <a:latin typeface="Calibri"/>
                  <a:ea typeface="Calibri"/>
                  <a:cs typeface="Calibri"/>
                  <a:sym typeface="Calibri"/>
                </a:rPr>
                <a:t>Preparation</a:t>
              </a:r>
              <a:endParaRPr sz="1300" b="0" i="0" u="none" strike="noStrike" cap="none">
                <a:solidFill>
                  <a:srgbClr val="AEABAB"/>
                </a:solidFill>
                <a:latin typeface="Arial"/>
                <a:ea typeface="Arial"/>
                <a:cs typeface="Arial"/>
                <a:sym typeface="Arial"/>
              </a:endParaRPr>
            </a:p>
          </p:txBody>
        </p:sp>
        <p:sp>
          <p:nvSpPr>
            <p:cNvPr id="527" name="Google Shape;527;p32"/>
            <p:cNvSpPr/>
            <p:nvPr/>
          </p:nvSpPr>
          <p:spPr>
            <a:xfrm>
              <a:off x="3886200" y="1897744"/>
              <a:ext cx="1240606" cy="483890"/>
            </a:xfrm>
            <a:prstGeom prst="downArrowCallout">
              <a:avLst>
                <a:gd name="adj1" fmla="val 25000"/>
                <a:gd name="adj2" fmla="val 25000"/>
                <a:gd name="adj3" fmla="val 25000"/>
                <a:gd name="adj4" fmla="val 64977"/>
              </a:avLst>
            </a:prstGeom>
            <a:solidFill>
              <a:srgbClr val="FFD33A"/>
            </a:solidFill>
            <a:ln w="9525"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 sz="1300" b="1" i="0" u="none" strike="noStrike" cap="none">
                  <a:solidFill>
                    <a:srgbClr val="000000"/>
                  </a:solidFill>
                  <a:latin typeface="Calibri"/>
                  <a:ea typeface="Calibri"/>
                  <a:cs typeface="Calibri"/>
                  <a:sym typeface="Calibri"/>
                </a:rPr>
                <a:t>Active Learning</a:t>
              </a:r>
              <a:endParaRPr sz="1300" b="0" i="0" u="none" strike="noStrike" cap="none">
                <a:solidFill>
                  <a:srgbClr val="000000"/>
                </a:solidFill>
                <a:latin typeface="Arial"/>
                <a:ea typeface="Arial"/>
                <a:cs typeface="Arial"/>
                <a:sym typeface="Arial"/>
              </a:endParaRPr>
            </a:p>
          </p:txBody>
        </p:sp>
        <p:sp>
          <p:nvSpPr>
            <p:cNvPr id="528" name="Google Shape;528;p32"/>
            <p:cNvSpPr txBox="1"/>
            <p:nvPr/>
          </p:nvSpPr>
          <p:spPr>
            <a:xfrm>
              <a:off x="3978668" y="2370888"/>
              <a:ext cx="1055670" cy="315872"/>
            </a:xfrm>
            <a:prstGeom prst="rect">
              <a:avLst/>
            </a:prstGeom>
            <a:noFill/>
            <a:ln w="9525" cap="flat" cmpd="sng">
              <a:solidFill>
                <a:srgbClr val="A5A5A5"/>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 sz="1300" b="1" i="0" u="none" strike="noStrike" cap="none">
                  <a:solidFill>
                    <a:srgbClr val="A5A5A5"/>
                  </a:solidFill>
                  <a:latin typeface="Calibri"/>
                  <a:ea typeface="Calibri"/>
                  <a:cs typeface="Calibri"/>
                  <a:sym typeface="Calibri"/>
                </a:rPr>
                <a:t>Assessment</a:t>
              </a:r>
              <a:endParaRPr sz="1300" b="0" i="0" u="none" strike="noStrike" cap="none">
                <a:solidFill>
                  <a:srgbClr val="A5A5A5"/>
                </a:solidFill>
                <a:latin typeface="Arial"/>
                <a:ea typeface="Arial"/>
                <a:cs typeface="Arial"/>
                <a:sym typeface="Arial"/>
              </a:endParaRPr>
            </a:p>
          </p:txBody>
        </p:sp>
      </p:gr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32"/>
        <p:cNvGrpSpPr/>
        <p:nvPr/>
      </p:nvGrpSpPr>
      <p:grpSpPr>
        <a:xfrm>
          <a:off x="0" y="0"/>
          <a:ext cx="0" cy="0"/>
          <a:chOff x="0" y="0"/>
          <a:chExt cx="0" cy="0"/>
        </a:xfrm>
      </p:grpSpPr>
      <p:sp>
        <p:nvSpPr>
          <p:cNvPr id="533" name="Google Shape;533;p38"/>
          <p:cNvSpPr/>
          <p:nvPr/>
        </p:nvSpPr>
        <p:spPr>
          <a:xfrm>
            <a:off x="0" y="-12013"/>
            <a:ext cx="1519881" cy="515551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34" name="Google Shape;534;p38"/>
          <p:cNvSpPr txBox="1">
            <a:spLocks noGrp="1"/>
          </p:cNvSpPr>
          <p:nvPr>
            <p:ph type="title"/>
          </p:nvPr>
        </p:nvSpPr>
        <p:spPr>
          <a:xfrm>
            <a:off x="1268975" y="445025"/>
            <a:ext cx="7563300" cy="5727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SzPts val="2800"/>
              <a:buNone/>
            </a:pPr>
            <a:r>
              <a:rPr lang="en" sz="3000" b="1">
                <a:highlight>
                  <a:srgbClr val="FFFF00"/>
                </a:highlight>
              </a:rPr>
              <a:t>Collaborative Keys In Action</a:t>
            </a:r>
            <a:endParaRPr sz="3000" b="1">
              <a:highlight>
                <a:srgbClr val="FFFF00"/>
              </a:highlight>
            </a:endParaRPr>
          </a:p>
        </p:txBody>
      </p:sp>
      <p:pic>
        <p:nvPicPr>
          <p:cNvPr id="535" name="Google Shape;535;p38"/>
          <p:cNvPicPr preferRelativeResize="0"/>
          <p:nvPr/>
        </p:nvPicPr>
        <p:blipFill rotWithShape="1">
          <a:blip r:embed="rId3">
            <a:alphaModFix/>
          </a:blip>
          <a:srcRect l="-1" r="14013"/>
          <a:stretch/>
        </p:blipFill>
        <p:spPr>
          <a:xfrm>
            <a:off x="750687" y="-12013"/>
            <a:ext cx="7886686" cy="5159142"/>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35"/>
                                        </p:tgtEl>
                                        <p:attrNameLst>
                                          <p:attrName>style.visibility</p:attrName>
                                        </p:attrNameLst>
                                      </p:cBhvr>
                                      <p:to>
                                        <p:strVal val="visible"/>
                                      </p:to>
                                    </p:set>
                                    <p:animEffect transition="in" filter="fade">
                                      <p:cBhvr>
                                        <p:cTn id="7" dur="5000"/>
                                        <p:tgtEl>
                                          <p:spTgt spid="5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39"/>
        <p:cNvGrpSpPr/>
        <p:nvPr/>
      </p:nvGrpSpPr>
      <p:grpSpPr>
        <a:xfrm>
          <a:off x="0" y="0"/>
          <a:ext cx="0" cy="0"/>
          <a:chOff x="0" y="0"/>
          <a:chExt cx="0" cy="0"/>
        </a:xfrm>
      </p:grpSpPr>
      <p:sp>
        <p:nvSpPr>
          <p:cNvPr id="540" name="Google Shape;540;p33"/>
          <p:cNvSpPr txBox="1">
            <a:spLocks noGrp="1"/>
          </p:cNvSpPr>
          <p:nvPr>
            <p:ph type="title"/>
          </p:nvPr>
        </p:nvSpPr>
        <p:spPr>
          <a:xfrm>
            <a:off x="1268975" y="445025"/>
            <a:ext cx="7563300" cy="5727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SzPts val="2800"/>
              <a:buNone/>
            </a:pPr>
            <a:r>
              <a:rPr lang="en" sz="2700" b="1"/>
              <a:t>Collaborative Keys: Benefits and Challenges</a:t>
            </a:r>
            <a:endParaRPr sz="2700" b="1"/>
          </a:p>
        </p:txBody>
      </p:sp>
      <p:sp>
        <p:nvSpPr>
          <p:cNvPr id="541" name="Google Shape;541;p3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p>
            <a:pPr marL="0" lvl="0" indent="0" algn="l" rtl="0">
              <a:lnSpc>
                <a:spcPct val="90000"/>
              </a:lnSpc>
              <a:spcBef>
                <a:spcPts val="1000"/>
              </a:spcBef>
              <a:spcAft>
                <a:spcPts val="0"/>
              </a:spcAft>
              <a:buSzPts val="2118"/>
              <a:buNone/>
            </a:pPr>
            <a:endParaRPr sz="2600"/>
          </a:p>
          <a:p>
            <a:pPr marL="0" lvl="0" indent="0" algn="l" rtl="0">
              <a:lnSpc>
                <a:spcPct val="90000"/>
              </a:lnSpc>
              <a:spcBef>
                <a:spcPts val="0"/>
              </a:spcBef>
              <a:spcAft>
                <a:spcPts val="0"/>
              </a:spcAft>
              <a:buSzPts val="1800"/>
              <a:buNone/>
            </a:pPr>
            <a:endParaRPr/>
          </a:p>
        </p:txBody>
      </p:sp>
      <p:grpSp>
        <p:nvGrpSpPr>
          <p:cNvPr id="542" name="Google Shape;542;p33"/>
          <p:cNvGrpSpPr/>
          <p:nvPr/>
        </p:nvGrpSpPr>
        <p:grpSpPr>
          <a:xfrm>
            <a:off x="7771246" y="162937"/>
            <a:ext cx="1250879" cy="1158649"/>
            <a:chOff x="3886200" y="1434874"/>
            <a:chExt cx="1240606" cy="1251886"/>
          </a:xfrm>
        </p:grpSpPr>
        <p:sp>
          <p:nvSpPr>
            <p:cNvPr id="543" name="Google Shape;543;p33"/>
            <p:cNvSpPr/>
            <p:nvPr/>
          </p:nvSpPr>
          <p:spPr>
            <a:xfrm>
              <a:off x="3968393" y="1434874"/>
              <a:ext cx="1055670" cy="483890"/>
            </a:xfrm>
            <a:prstGeom prst="downArrowCallout">
              <a:avLst>
                <a:gd name="adj1" fmla="val 25000"/>
                <a:gd name="adj2" fmla="val 25000"/>
                <a:gd name="adj3" fmla="val 25000"/>
                <a:gd name="adj4" fmla="val 64977"/>
              </a:avLst>
            </a:prstGeom>
            <a:noFill/>
            <a:ln w="9525" cap="flat" cmpd="sng">
              <a:solidFill>
                <a:srgbClr val="AEABAB"/>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 sz="1300" b="1" i="0" u="none" strike="noStrike" cap="none">
                  <a:solidFill>
                    <a:srgbClr val="AEABAB"/>
                  </a:solidFill>
                  <a:latin typeface="Calibri"/>
                  <a:ea typeface="Calibri"/>
                  <a:cs typeface="Calibri"/>
                  <a:sym typeface="Calibri"/>
                </a:rPr>
                <a:t>Preparation</a:t>
              </a:r>
              <a:endParaRPr sz="1300" b="0" i="0" u="none" strike="noStrike" cap="none">
                <a:solidFill>
                  <a:srgbClr val="AEABAB"/>
                </a:solidFill>
                <a:latin typeface="Arial"/>
                <a:ea typeface="Arial"/>
                <a:cs typeface="Arial"/>
                <a:sym typeface="Arial"/>
              </a:endParaRPr>
            </a:p>
          </p:txBody>
        </p:sp>
        <p:sp>
          <p:nvSpPr>
            <p:cNvPr id="544" name="Google Shape;544;p33"/>
            <p:cNvSpPr/>
            <p:nvPr/>
          </p:nvSpPr>
          <p:spPr>
            <a:xfrm>
              <a:off x="3886200" y="1897744"/>
              <a:ext cx="1240606" cy="483890"/>
            </a:xfrm>
            <a:prstGeom prst="downArrowCallout">
              <a:avLst>
                <a:gd name="adj1" fmla="val 25000"/>
                <a:gd name="adj2" fmla="val 25000"/>
                <a:gd name="adj3" fmla="val 25000"/>
                <a:gd name="adj4" fmla="val 64977"/>
              </a:avLst>
            </a:prstGeom>
            <a:solidFill>
              <a:srgbClr val="FFD33A"/>
            </a:solidFill>
            <a:ln w="9525"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 sz="1300" b="1" i="0" u="none" strike="noStrike" cap="none">
                  <a:solidFill>
                    <a:srgbClr val="000000"/>
                  </a:solidFill>
                  <a:latin typeface="Calibri"/>
                  <a:ea typeface="Calibri"/>
                  <a:cs typeface="Calibri"/>
                  <a:sym typeface="Calibri"/>
                </a:rPr>
                <a:t>Active Learning</a:t>
              </a:r>
              <a:endParaRPr sz="1300" b="0" i="0" u="none" strike="noStrike" cap="none">
                <a:solidFill>
                  <a:srgbClr val="000000"/>
                </a:solidFill>
                <a:latin typeface="Arial"/>
                <a:ea typeface="Arial"/>
                <a:cs typeface="Arial"/>
                <a:sym typeface="Arial"/>
              </a:endParaRPr>
            </a:p>
          </p:txBody>
        </p:sp>
        <p:sp>
          <p:nvSpPr>
            <p:cNvPr id="545" name="Google Shape;545;p33"/>
            <p:cNvSpPr txBox="1"/>
            <p:nvPr/>
          </p:nvSpPr>
          <p:spPr>
            <a:xfrm>
              <a:off x="3978668" y="2370888"/>
              <a:ext cx="1055670" cy="315872"/>
            </a:xfrm>
            <a:prstGeom prst="rect">
              <a:avLst/>
            </a:prstGeom>
            <a:noFill/>
            <a:ln w="9525" cap="flat" cmpd="sng">
              <a:solidFill>
                <a:srgbClr val="A5A5A5"/>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 sz="1300" b="1" i="0" u="none" strike="noStrike" cap="none">
                  <a:solidFill>
                    <a:srgbClr val="A5A5A5"/>
                  </a:solidFill>
                  <a:latin typeface="Calibri"/>
                  <a:ea typeface="Calibri"/>
                  <a:cs typeface="Calibri"/>
                  <a:sym typeface="Calibri"/>
                </a:rPr>
                <a:t>Assessment</a:t>
              </a:r>
              <a:endParaRPr sz="1300" b="0" i="0" u="none" strike="noStrike" cap="none">
                <a:solidFill>
                  <a:srgbClr val="A5A5A5"/>
                </a:solidFill>
                <a:latin typeface="Arial"/>
                <a:ea typeface="Arial"/>
                <a:cs typeface="Arial"/>
                <a:sym typeface="Arial"/>
              </a:endParaRPr>
            </a:p>
          </p:txBody>
        </p:sp>
      </p:grpSp>
      <p:grpSp>
        <p:nvGrpSpPr>
          <p:cNvPr id="546" name="Google Shape;546;p33"/>
          <p:cNvGrpSpPr/>
          <p:nvPr/>
        </p:nvGrpSpPr>
        <p:grpSpPr>
          <a:xfrm>
            <a:off x="523149" y="1267675"/>
            <a:ext cx="3838779" cy="3854125"/>
            <a:chOff x="523149" y="1493900"/>
            <a:chExt cx="3838779" cy="3627900"/>
          </a:xfrm>
        </p:grpSpPr>
        <p:grpSp>
          <p:nvGrpSpPr>
            <p:cNvPr id="547" name="Google Shape;547;p33"/>
            <p:cNvGrpSpPr/>
            <p:nvPr/>
          </p:nvGrpSpPr>
          <p:grpSpPr>
            <a:xfrm>
              <a:off x="523149" y="1493900"/>
              <a:ext cx="3838779" cy="3627900"/>
              <a:chOff x="523149" y="1493900"/>
              <a:chExt cx="3838779" cy="3627900"/>
            </a:xfrm>
          </p:grpSpPr>
          <p:sp>
            <p:nvSpPr>
              <p:cNvPr id="548" name="Google Shape;548;p33"/>
              <p:cNvSpPr/>
              <p:nvPr/>
            </p:nvSpPr>
            <p:spPr>
              <a:xfrm>
                <a:off x="523149" y="1493900"/>
                <a:ext cx="3838779" cy="3627900"/>
              </a:xfrm>
              <a:prstGeom prst="foldedCorner">
                <a:avLst>
                  <a:gd name="adj" fmla="val 16667"/>
                </a:avLst>
              </a:prstGeom>
              <a:solidFill>
                <a:srgbClr val="EFEFEF"/>
              </a:solidFill>
              <a:ln w="9525" cap="flat" cmpd="sng">
                <a:solidFill>
                  <a:srgbClr val="22222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9" name="Google Shape;549;p33"/>
              <p:cNvSpPr txBox="1"/>
              <p:nvPr/>
            </p:nvSpPr>
            <p:spPr>
              <a:xfrm>
                <a:off x="1021350" y="1507450"/>
                <a:ext cx="3240650" cy="3410700"/>
              </a:xfrm>
              <a:prstGeom prst="rect">
                <a:avLst/>
              </a:prstGeom>
              <a:noFill/>
              <a:ln>
                <a:noFill/>
              </a:ln>
            </p:spPr>
            <p:txBody>
              <a:bodyPr spcFirstLastPara="1" wrap="square" lIns="91425" tIns="91425" rIns="1827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 sz="2000" b="1" i="0" u="none" strike="noStrike" cap="none">
                    <a:solidFill>
                      <a:srgbClr val="000000"/>
                    </a:solidFill>
                    <a:latin typeface="Arial"/>
                    <a:ea typeface="Arial"/>
                    <a:cs typeface="Arial"/>
                    <a:sym typeface="Arial"/>
                  </a:rPr>
                  <a:t>Benefits</a:t>
                </a:r>
                <a:endParaRPr sz="2000" b="1" i="0" u="none" strike="noStrike" cap="none">
                  <a:solidFill>
                    <a:srgbClr val="000000"/>
                  </a:solidFill>
                  <a:latin typeface="Arial"/>
                  <a:ea typeface="Arial"/>
                  <a:cs typeface="Arial"/>
                  <a:sym typeface="Arial"/>
                </a:endParaRPr>
              </a:p>
              <a:p>
                <a:pPr marL="457200" marR="0" lvl="0" indent="-355600" algn="l" rtl="0">
                  <a:lnSpc>
                    <a:spcPct val="100000"/>
                  </a:lnSpc>
                  <a:spcBef>
                    <a:spcPts val="800"/>
                  </a:spcBef>
                  <a:spcAft>
                    <a:spcPts val="0"/>
                  </a:spcAft>
                  <a:buClr>
                    <a:srgbClr val="000000"/>
                  </a:buClr>
                  <a:buSzPts val="2000"/>
                  <a:buFont typeface="Arial"/>
                  <a:buChar char="●"/>
                </a:pPr>
                <a:r>
                  <a:rPr lang="en" sz="1800" b="0" i="0" u="none" strike="noStrike" cap="none">
                    <a:solidFill>
                      <a:srgbClr val="000000"/>
                    </a:solidFill>
                    <a:latin typeface="Arial"/>
                    <a:ea typeface="Arial"/>
                    <a:cs typeface="Arial"/>
                    <a:sym typeface="Arial"/>
                  </a:rPr>
                  <a:t>Flexible, easy to implement</a:t>
                </a:r>
                <a:endParaRPr/>
              </a:p>
              <a:p>
                <a:pPr marL="457200" marR="0" lvl="0" indent="-355600" algn="l" rtl="0">
                  <a:lnSpc>
                    <a:spcPct val="100000"/>
                  </a:lnSpc>
                  <a:spcBef>
                    <a:spcPts val="800"/>
                  </a:spcBef>
                  <a:spcAft>
                    <a:spcPts val="0"/>
                  </a:spcAft>
                  <a:buClr>
                    <a:srgbClr val="000000"/>
                  </a:buClr>
                  <a:buSzPts val="2000"/>
                  <a:buFont typeface="Arial"/>
                  <a:buChar char="●"/>
                </a:pPr>
                <a:r>
                  <a:rPr lang="en" sz="1800" b="0" i="0" u="none" strike="noStrike" cap="none">
                    <a:solidFill>
                      <a:srgbClr val="000000"/>
                    </a:solidFill>
                    <a:latin typeface="Arial"/>
                    <a:ea typeface="Arial"/>
                    <a:cs typeface="Arial"/>
                    <a:sym typeface="Arial"/>
                  </a:rPr>
                  <a:t>Low stakes </a:t>
                </a:r>
                <a:endParaRPr sz="1800" b="0" i="0" u="none" strike="noStrike" cap="none">
                  <a:solidFill>
                    <a:srgbClr val="000000"/>
                  </a:solidFill>
                  <a:latin typeface="Arial"/>
                  <a:ea typeface="Arial"/>
                  <a:cs typeface="Arial"/>
                  <a:sym typeface="Arial"/>
                </a:endParaRPr>
              </a:p>
              <a:p>
                <a:pPr marL="457200" marR="0" lvl="0" indent="-355600" algn="l" rtl="0">
                  <a:lnSpc>
                    <a:spcPct val="100000"/>
                  </a:lnSpc>
                  <a:spcBef>
                    <a:spcPts val="800"/>
                  </a:spcBef>
                  <a:spcAft>
                    <a:spcPts val="0"/>
                  </a:spcAft>
                  <a:buClr>
                    <a:srgbClr val="000000"/>
                  </a:buClr>
                  <a:buSzPts val="2000"/>
                  <a:buFont typeface="Arial"/>
                  <a:buChar char="●"/>
                </a:pPr>
                <a:r>
                  <a:rPr lang="en" sz="1800" b="0" i="0" u="none" strike="noStrike" cap="none">
                    <a:solidFill>
                      <a:srgbClr val="000000"/>
                    </a:solidFill>
                    <a:latin typeface="Arial"/>
                    <a:ea typeface="Arial"/>
                    <a:cs typeface="Arial"/>
                    <a:sym typeface="Arial"/>
                  </a:rPr>
                  <a:t>Quick feedback</a:t>
                </a:r>
                <a:endParaRPr sz="1800" b="0" i="0" u="none" strike="noStrike" cap="none">
                  <a:solidFill>
                    <a:srgbClr val="000000"/>
                  </a:solidFill>
                  <a:latin typeface="Arial"/>
                  <a:ea typeface="Arial"/>
                  <a:cs typeface="Arial"/>
                  <a:sym typeface="Arial"/>
                </a:endParaRPr>
              </a:p>
              <a:p>
                <a:pPr marL="457200" marR="0" lvl="0" indent="-355600" algn="l" rtl="0">
                  <a:lnSpc>
                    <a:spcPct val="100000"/>
                  </a:lnSpc>
                  <a:spcBef>
                    <a:spcPts val="800"/>
                  </a:spcBef>
                  <a:spcAft>
                    <a:spcPts val="0"/>
                  </a:spcAft>
                  <a:buClr>
                    <a:srgbClr val="000000"/>
                  </a:buClr>
                  <a:buSzPts val="2000"/>
                  <a:buFont typeface="Arial"/>
                  <a:buChar char="●"/>
                </a:pPr>
                <a:r>
                  <a:rPr lang="en" sz="1800" b="0" i="0" u="none" strike="noStrike" cap="none">
                    <a:solidFill>
                      <a:srgbClr val="000000"/>
                    </a:solidFill>
                    <a:latin typeface="Arial"/>
                    <a:ea typeface="Arial"/>
                    <a:cs typeface="Arial"/>
                    <a:sym typeface="Arial"/>
                  </a:rPr>
                  <a:t>Less time for faculty</a:t>
                </a:r>
                <a:endParaRPr sz="1800" b="0" i="0" u="none" strike="noStrike" cap="none">
                  <a:solidFill>
                    <a:srgbClr val="000000"/>
                  </a:solidFill>
                  <a:latin typeface="Arial"/>
                  <a:ea typeface="Arial"/>
                  <a:cs typeface="Arial"/>
                  <a:sym typeface="Arial"/>
                </a:endParaRPr>
              </a:p>
              <a:p>
                <a:pPr marL="457200" marR="0" lvl="0" indent="-355600" algn="l" rtl="0">
                  <a:lnSpc>
                    <a:spcPct val="100000"/>
                  </a:lnSpc>
                  <a:spcBef>
                    <a:spcPts val="800"/>
                  </a:spcBef>
                  <a:spcAft>
                    <a:spcPts val="0"/>
                  </a:spcAft>
                  <a:buClr>
                    <a:srgbClr val="000000"/>
                  </a:buClr>
                  <a:buSzPts val="2000"/>
                  <a:buFont typeface="Arial"/>
                  <a:buChar char="●"/>
                </a:pPr>
                <a:r>
                  <a:rPr lang="en" sz="1800" b="0" i="0" u="none" strike="noStrike" cap="none">
                    <a:solidFill>
                      <a:srgbClr val="000000"/>
                    </a:solidFill>
                    <a:latin typeface="Arial"/>
                    <a:ea typeface="Arial"/>
                    <a:cs typeface="Arial"/>
                    <a:sym typeface="Arial"/>
                  </a:rPr>
                  <a:t>Cooperative learning techniques</a:t>
                </a:r>
                <a:endParaRPr sz="1800" b="0" i="0" u="none" strike="noStrike" cap="none">
                  <a:solidFill>
                    <a:srgbClr val="000000"/>
                  </a:solidFill>
                  <a:latin typeface="Arial"/>
                  <a:ea typeface="Arial"/>
                  <a:cs typeface="Arial"/>
                  <a:sym typeface="Arial"/>
                </a:endParaRPr>
              </a:p>
              <a:p>
                <a:pPr marL="457200" marR="0" lvl="0" indent="-355600" algn="l" rtl="0">
                  <a:lnSpc>
                    <a:spcPct val="100000"/>
                  </a:lnSpc>
                  <a:spcBef>
                    <a:spcPts val="800"/>
                  </a:spcBef>
                  <a:spcAft>
                    <a:spcPts val="0"/>
                  </a:spcAft>
                  <a:buClr>
                    <a:srgbClr val="000000"/>
                  </a:buClr>
                  <a:buSzPts val="2000"/>
                  <a:buFont typeface="Arial"/>
                  <a:buChar char="●"/>
                </a:pPr>
                <a:r>
                  <a:rPr lang="en" sz="1800" b="0" i="0" u="none" strike="noStrike" cap="none">
                    <a:solidFill>
                      <a:srgbClr val="000000"/>
                    </a:solidFill>
                    <a:latin typeface="Arial"/>
                    <a:ea typeface="Arial"/>
                    <a:cs typeface="Arial"/>
                    <a:sym typeface="Arial"/>
                  </a:rPr>
                  <a:t>Builds learning community</a:t>
                </a:r>
                <a:endParaRPr sz="1800" b="0" i="0" u="none" strike="noStrike" cap="none">
                  <a:solidFill>
                    <a:srgbClr val="000000"/>
                  </a:solidFill>
                  <a:latin typeface="Arial"/>
                  <a:ea typeface="Arial"/>
                  <a:cs typeface="Arial"/>
                  <a:sym typeface="Arial"/>
                </a:endParaRPr>
              </a:p>
              <a:p>
                <a:pPr marL="457200" marR="0" lvl="0" indent="-355600" algn="l" rtl="0">
                  <a:lnSpc>
                    <a:spcPct val="100000"/>
                  </a:lnSpc>
                  <a:spcBef>
                    <a:spcPts val="800"/>
                  </a:spcBef>
                  <a:spcAft>
                    <a:spcPts val="800"/>
                  </a:spcAft>
                  <a:buClr>
                    <a:srgbClr val="000000"/>
                  </a:buClr>
                  <a:buSzPts val="2000"/>
                  <a:buFont typeface="Arial"/>
                  <a:buChar char="●"/>
                </a:pPr>
                <a:r>
                  <a:rPr lang="en" sz="1800" b="0" i="0" u="none" strike="noStrike" cap="none">
                    <a:solidFill>
                      <a:srgbClr val="000000"/>
                    </a:solidFill>
                    <a:latin typeface="Arial"/>
                    <a:ea typeface="Arial"/>
                    <a:cs typeface="Arial"/>
                    <a:sym typeface="Arial"/>
                  </a:rPr>
                  <a:t>...and more!</a:t>
                </a:r>
                <a:endParaRPr sz="1800" b="0" i="0" u="none" strike="noStrike" cap="none">
                  <a:solidFill>
                    <a:srgbClr val="000000"/>
                  </a:solidFill>
                  <a:latin typeface="Arial"/>
                  <a:ea typeface="Arial"/>
                  <a:cs typeface="Arial"/>
                  <a:sym typeface="Arial"/>
                </a:endParaRPr>
              </a:p>
            </p:txBody>
          </p:sp>
          <p:sp>
            <p:nvSpPr>
              <p:cNvPr id="550" name="Google Shape;550;p33"/>
              <p:cNvSpPr/>
              <p:nvPr/>
            </p:nvSpPr>
            <p:spPr>
              <a:xfrm>
                <a:off x="622000" y="2113338"/>
                <a:ext cx="269400" cy="215400"/>
              </a:xfrm>
              <a:prstGeom prst="flowChartConnector">
                <a:avLst/>
              </a:prstGeom>
              <a:solidFill>
                <a:srgbClr val="FFFFFF"/>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1" name="Google Shape;551;p33"/>
              <p:cNvSpPr/>
              <p:nvPr/>
            </p:nvSpPr>
            <p:spPr>
              <a:xfrm>
                <a:off x="622000" y="3091613"/>
                <a:ext cx="269400" cy="215400"/>
              </a:xfrm>
              <a:prstGeom prst="flowChartConnector">
                <a:avLst/>
              </a:prstGeom>
              <a:solidFill>
                <a:srgbClr val="FFFFFF"/>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2" name="Google Shape;552;p33"/>
              <p:cNvSpPr/>
              <p:nvPr/>
            </p:nvSpPr>
            <p:spPr>
              <a:xfrm>
                <a:off x="622000" y="4208913"/>
                <a:ext cx="269400" cy="215400"/>
              </a:xfrm>
              <a:prstGeom prst="flowChartConnector">
                <a:avLst/>
              </a:prstGeom>
              <a:solidFill>
                <a:srgbClr val="FFFFFF"/>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cxnSp>
          <p:nvCxnSpPr>
            <p:cNvPr id="553" name="Google Shape;553;p33"/>
            <p:cNvCxnSpPr/>
            <p:nvPr/>
          </p:nvCxnSpPr>
          <p:spPr>
            <a:xfrm>
              <a:off x="523150" y="1924838"/>
              <a:ext cx="3123900" cy="13500"/>
            </a:xfrm>
            <a:prstGeom prst="straightConnector1">
              <a:avLst/>
            </a:prstGeom>
            <a:noFill/>
            <a:ln w="9525" cap="flat" cmpd="sng">
              <a:solidFill>
                <a:schemeClr val="dk2"/>
              </a:solidFill>
              <a:prstDash val="solid"/>
              <a:round/>
              <a:headEnd type="none" w="sm" len="sm"/>
              <a:tailEnd type="none" w="sm" len="sm"/>
            </a:ln>
          </p:spPr>
        </p:cxnSp>
        <p:cxnSp>
          <p:nvCxnSpPr>
            <p:cNvPr id="554" name="Google Shape;554;p33"/>
            <p:cNvCxnSpPr/>
            <p:nvPr/>
          </p:nvCxnSpPr>
          <p:spPr>
            <a:xfrm>
              <a:off x="1021350" y="1520888"/>
              <a:ext cx="0" cy="3406800"/>
            </a:xfrm>
            <a:prstGeom prst="straightConnector1">
              <a:avLst/>
            </a:prstGeom>
            <a:noFill/>
            <a:ln w="9525" cap="flat" cmpd="sng">
              <a:solidFill>
                <a:schemeClr val="dk2"/>
              </a:solidFill>
              <a:prstDash val="solid"/>
              <a:round/>
              <a:headEnd type="none" w="sm" len="sm"/>
              <a:tailEnd type="none" w="sm" len="sm"/>
            </a:ln>
          </p:spPr>
        </p:cxnSp>
      </p:grpSp>
      <p:grpSp>
        <p:nvGrpSpPr>
          <p:cNvPr id="555" name="Google Shape;555;p33"/>
          <p:cNvGrpSpPr/>
          <p:nvPr/>
        </p:nvGrpSpPr>
        <p:grpSpPr>
          <a:xfrm>
            <a:off x="5069025" y="1467582"/>
            <a:ext cx="3763175" cy="3664633"/>
            <a:chOff x="5069025" y="1479575"/>
            <a:chExt cx="3763175" cy="3652640"/>
          </a:xfrm>
        </p:grpSpPr>
        <p:sp>
          <p:nvSpPr>
            <p:cNvPr id="556" name="Google Shape;556;p33"/>
            <p:cNvSpPr/>
            <p:nvPr/>
          </p:nvSpPr>
          <p:spPr>
            <a:xfrm>
              <a:off x="5082500" y="1479575"/>
              <a:ext cx="3749700" cy="3627900"/>
            </a:xfrm>
            <a:prstGeom prst="foldedCorner">
              <a:avLst>
                <a:gd name="adj" fmla="val 16667"/>
              </a:avLst>
            </a:prstGeom>
            <a:solidFill>
              <a:srgbClr val="F3F3F3"/>
            </a:solidFill>
            <a:ln w="9525" cap="flat" cmpd="sng">
              <a:solidFill>
                <a:srgbClr val="22222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7" name="Google Shape;557;p33"/>
            <p:cNvSpPr txBox="1"/>
            <p:nvPr/>
          </p:nvSpPr>
          <p:spPr>
            <a:xfrm>
              <a:off x="5567225" y="1493900"/>
              <a:ext cx="3042600" cy="3627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 sz="2000" b="1" i="0" u="none" strike="noStrike" cap="none">
                  <a:solidFill>
                    <a:srgbClr val="000000"/>
                  </a:solidFill>
                  <a:latin typeface="Arial"/>
                  <a:ea typeface="Arial"/>
                  <a:cs typeface="Arial"/>
                  <a:sym typeface="Arial"/>
                </a:rPr>
                <a:t>Challenges</a:t>
              </a:r>
              <a:endParaRPr sz="2000" b="1" i="0" u="none" strike="noStrike" cap="none">
                <a:solidFill>
                  <a:srgbClr val="000000"/>
                </a:solidFill>
                <a:latin typeface="Arial"/>
                <a:ea typeface="Arial"/>
                <a:cs typeface="Arial"/>
                <a:sym typeface="Arial"/>
              </a:endParaRPr>
            </a:p>
            <a:p>
              <a:pPr marL="457200" marR="0" lvl="0" indent="-355600" algn="l" rtl="0">
                <a:lnSpc>
                  <a:spcPct val="100000"/>
                </a:lnSpc>
                <a:spcBef>
                  <a:spcPts val="800"/>
                </a:spcBef>
                <a:spcAft>
                  <a:spcPts val="0"/>
                </a:spcAft>
                <a:buClr>
                  <a:srgbClr val="000000"/>
                </a:buClr>
                <a:buSzPts val="2000"/>
                <a:buFont typeface="Arial"/>
                <a:buChar char="●"/>
              </a:pPr>
              <a:r>
                <a:rPr lang="en" sz="1800" b="0" i="0" u="none" strike="noStrike" cap="none">
                  <a:solidFill>
                    <a:srgbClr val="000000"/>
                  </a:solidFill>
                  <a:latin typeface="Arial"/>
                  <a:ea typeface="Arial"/>
                  <a:cs typeface="Arial"/>
                  <a:sym typeface="Arial"/>
                </a:rPr>
                <a:t>Quality of answers</a:t>
              </a:r>
              <a:endParaRPr sz="1800" b="0" i="0" u="none" strike="noStrike" cap="none">
                <a:solidFill>
                  <a:srgbClr val="000000"/>
                </a:solidFill>
                <a:latin typeface="Arial"/>
                <a:ea typeface="Arial"/>
                <a:cs typeface="Arial"/>
                <a:sym typeface="Arial"/>
              </a:endParaRPr>
            </a:p>
            <a:p>
              <a:pPr marL="457200" marR="0" lvl="0" indent="-355600" algn="l" rtl="0">
                <a:lnSpc>
                  <a:spcPct val="100000"/>
                </a:lnSpc>
                <a:spcBef>
                  <a:spcPts val="800"/>
                </a:spcBef>
                <a:spcAft>
                  <a:spcPts val="0"/>
                </a:spcAft>
                <a:buClr>
                  <a:srgbClr val="000000"/>
                </a:buClr>
                <a:buSzPts val="2000"/>
                <a:buFont typeface="Arial"/>
                <a:buChar char="●"/>
              </a:pPr>
              <a:r>
                <a:rPr lang="en" sz="1800" b="0" i="0" u="none" strike="noStrike" cap="none">
                  <a:solidFill>
                    <a:srgbClr val="000000"/>
                  </a:solidFill>
                  <a:latin typeface="Arial"/>
                  <a:ea typeface="Arial"/>
                  <a:cs typeface="Arial"/>
                  <a:sym typeface="Arial"/>
                </a:rPr>
                <a:t>Buy in (engagement) from students</a:t>
              </a:r>
              <a:endParaRPr sz="1800" b="0" i="0" u="none" strike="noStrike" cap="none">
                <a:solidFill>
                  <a:srgbClr val="000000"/>
                </a:solidFill>
                <a:latin typeface="Arial"/>
                <a:ea typeface="Arial"/>
                <a:cs typeface="Arial"/>
                <a:sym typeface="Arial"/>
              </a:endParaRPr>
            </a:p>
            <a:p>
              <a:pPr marL="457200" marR="0" lvl="0" indent="-355600" algn="l" rtl="0">
                <a:lnSpc>
                  <a:spcPct val="100000"/>
                </a:lnSpc>
                <a:spcBef>
                  <a:spcPts val="800"/>
                </a:spcBef>
                <a:spcAft>
                  <a:spcPts val="800"/>
                </a:spcAft>
                <a:buClr>
                  <a:srgbClr val="000000"/>
                </a:buClr>
                <a:buSzPts val="2000"/>
                <a:buFont typeface="Arial"/>
                <a:buChar char="●"/>
              </a:pPr>
              <a:r>
                <a:rPr lang="en" sz="1800" b="0" i="0" u="none" strike="noStrike" cap="none">
                  <a:solidFill>
                    <a:srgbClr val="000000"/>
                  </a:solidFill>
                  <a:latin typeface="Arial"/>
                  <a:ea typeface="Arial"/>
                  <a:cs typeface="Arial"/>
                  <a:sym typeface="Arial"/>
                </a:rPr>
                <a:t>Overambitious students</a:t>
              </a:r>
              <a:endParaRPr sz="1800" b="0" i="0" u="none" strike="noStrike" cap="none">
                <a:solidFill>
                  <a:srgbClr val="000000"/>
                </a:solidFill>
                <a:latin typeface="Arial"/>
                <a:ea typeface="Arial"/>
                <a:cs typeface="Arial"/>
                <a:sym typeface="Arial"/>
              </a:endParaRPr>
            </a:p>
          </p:txBody>
        </p:sp>
        <p:sp>
          <p:nvSpPr>
            <p:cNvPr id="558" name="Google Shape;558;p33"/>
            <p:cNvSpPr/>
            <p:nvPr/>
          </p:nvSpPr>
          <p:spPr>
            <a:xfrm>
              <a:off x="5167875" y="2138413"/>
              <a:ext cx="269400" cy="229200"/>
            </a:xfrm>
            <a:prstGeom prst="flowChartConnector">
              <a:avLst/>
            </a:prstGeom>
            <a:solidFill>
              <a:srgbClr val="FFFFFF"/>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9" name="Google Shape;559;p33"/>
            <p:cNvSpPr/>
            <p:nvPr/>
          </p:nvSpPr>
          <p:spPr>
            <a:xfrm>
              <a:off x="5167875" y="3179017"/>
              <a:ext cx="269400" cy="229200"/>
            </a:xfrm>
            <a:prstGeom prst="flowChartConnector">
              <a:avLst/>
            </a:prstGeom>
            <a:solidFill>
              <a:srgbClr val="FFFFFF"/>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0" name="Google Shape;560;p33"/>
            <p:cNvSpPr/>
            <p:nvPr/>
          </p:nvSpPr>
          <p:spPr>
            <a:xfrm>
              <a:off x="5167875" y="4367504"/>
              <a:ext cx="269400" cy="229200"/>
            </a:xfrm>
            <a:prstGeom prst="flowChartConnector">
              <a:avLst/>
            </a:prstGeom>
            <a:solidFill>
              <a:srgbClr val="FFFFFF"/>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561" name="Google Shape;561;p33"/>
            <p:cNvCxnSpPr/>
            <p:nvPr/>
          </p:nvCxnSpPr>
          <p:spPr>
            <a:xfrm>
              <a:off x="5069025" y="1937903"/>
              <a:ext cx="3123900" cy="14400"/>
            </a:xfrm>
            <a:prstGeom prst="straightConnector1">
              <a:avLst/>
            </a:prstGeom>
            <a:noFill/>
            <a:ln w="9525" cap="flat" cmpd="sng">
              <a:solidFill>
                <a:schemeClr val="dk2"/>
              </a:solidFill>
              <a:prstDash val="solid"/>
              <a:round/>
              <a:headEnd type="none" w="sm" len="sm"/>
              <a:tailEnd type="none" w="sm" len="sm"/>
            </a:ln>
          </p:spPr>
        </p:cxnSp>
        <p:cxnSp>
          <p:nvCxnSpPr>
            <p:cNvPr id="562" name="Google Shape;562;p33"/>
            <p:cNvCxnSpPr/>
            <p:nvPr/>
          </p:nvCxnSpPr>
          <p:spPr>
            <a:xfrm>
              <a:off x="5567225" y="1508215"/>
              <a:ext cx="0" cy="3624000"/>
            </a:xfrm>
            <a:prstGeom prst="straightConnector1">
              <a:avLst/>
            </a:prstGeom>
            <a:noFill/>
            <a:ln w="9525" cap="flat" cmpd="sng">
              <a:solidFill>
                <a:schemeClr val="dk2"/>
              </a:solidFill>
              <a:prstDash val="solid"/>
              <a:round/>
              <a:headEnd type="none" w="sm" len="sm"/>
              <a:tailEnd type="none" w="sm" len="sm"/>
            </a:ln>
          </p:spPr>
        </p:cxnSp>
      </p:gr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66"/>
        <p:cNvGrpSpPr/>
        <p:nvPr/>
      </p:nvGrpSpPr>
      <p:grpSpPr>
        <a:xfrm>
          <a:off x="0" y="0"/>
          <a:ext cx="0" cy="0"/>
          <a:chOff x="0" y="0"/>
          <a:chExt cx="0" cy="0"/>
        </a:xfrm>
      </p:grpSpPr>
      <p:sp>
        <p:nvSpPr>
          <p:cNvPr id="567" name="Google Shape;567;g2a816c8d47c_0_5"/>
          <p:cNvSpPr txBox="1">
            <a:spLocks noGrp="1"/>
          </p:cNvSpPr>
          <p:nvPr>
            <p:ph type="title"/>
          </p:nvPr>
        </p:nvSpPr>
        <p:spPr>
          <a:xfrm>
            <a:off x="1246450" y="445025"/>
            <a:ext cx="75858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90000"/>
              </a:lnSpc>
              <a:spcBef>
                <a:spcPts val="0"/>
              </a:spcBef>
              <a:spcAft>
                <a:spcPts val="0"/>
              </a:spcAft>
              <a:buSzPct val="94276"/>
              <a:buNone/>
            </a:pPr>
            <a:r>
              <a:rPr lang="en" sz="3600" b="1"/>
              <a:t>Intro to Survival Data:</a:t>
            </a:r>
            <a:r>
              <a:rPr lang="en" b="1"/>
              <a:t> Assessment</a:t>
            </a:r>
            <a:endParaRPr b="1"/>
          </a:p>
        </p:txBody>
      </p:sp>
      <p:grpSp>
        <p:nvGrpSpPr>
          <p:cNvPr id="568" name="Google Shape;568;g2a816c8d47c_0_5"/>
          <p:cNvGrpSpPr/>
          <p:nvPr/>
        </p:nvGrpSpPr>
        <p:grpSpPr>
          <a:xfrm>
            <a:off x="7771246" y="162937"/>
            <a:ext cx="1250879" cy="1158649"/>
            <a:chOff x="3886200" y="1434874"/>
            <a:chExt cx="1240606" cy="1251886"/>
          </a:xfrm>
        </p:grpSpPr>
        <p:sp>
          <p:nvSpPr>
            <p:cNvPr id="569" name="Google Shape;569;g2a816c8d47c_0_5"/>
            <p:cNvSpPr/>
            <p:nvPr/>
          </p:nvSpPr>
          <p:spPr>
            <a:xfrm>
              <a:off x="3968393" y="1434874"/>
              <a:ext cx="1055670" cy="483890"/>
            </a:xfrm>
            <a:prstGeom prst="downArrowCallout">
              <a:avLst>
                <a:gd name="adj1" fmla="val 25000"/>
                <a:gd name="adj2" fmla="val 25000"/>
                <a:gd name="adj3" fmla="val 25000"/>
                <a:gd name="adj4" fmla="val 64977"/>
              </a:avLst>
            </a:prstGeom>
            <a:noFill/>
            <a:ln w="9525" cap="flat" cmpd="sng">
              <a:solidFill>
                <a:srgbClr val="AEABAB"/>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 sz="1300" b="1" i="0" u="none" strike="noStrike" cap="none">
                  <a:solidFill>
                    <a:srgbClr val="AEABAB"/>
                  </a:solidFill>
                  <a:latin typeface="Calibri"/>
                  <a:ea typeface="Calibri"/>
                  <a:cs typeface="Calibri"/>
                  <a:sym typeface="Calibri"/>
                </a:rPr>
                <a:t>Preparation</a:t>
              </a:r>
              <a:endParaRPr sz="1300" b="0" i="0" u="none" strike="noStrike" cap="none">
                <a:solidFill>
                  <a:srgbClr val="AEABAB"/>
                </a:solidFill>
                <a:latin typeface="Arial"/>
                <a:ea typeface="Arial"/>
                <a:cs typeface="Arial"/>
                <a:sym typeface="Arial"/>
              </a:endParaRPr>
            </a:p>
          </p:txBody>
        </p:sp>
        <p:sp>
          <p:nvSpPr>
            <p:cNvPr id="570" name="Google Shape;570;g2a816c8d47c_0_5"/>
            <p:cNvSpPr/>
            <p:nvPr/>
          </p:nvSpPr>
          <p:spPr>
            <a:xfrm>
              <a:off x="3886200" y="1897744"/>
              <a:ext cx="1240606" cy="483890"/>
            </a:xfrm>
            <a:prstGeom prst="downArrowCallout">
              <a:avLst>
                <a:gd name="adj1" fmla="val 25000"/>
                <a:gd name="adj2" fmla="val 25000"/>
                <a:gd name="adj3" fmla="val 25000"/>
                <a:gd name="adj4" fmla="val 64977"/>
              </a:avLst>
            </a:prstGeom>
            <a:noFill/>
            <a:ln w="9525" cap="flat" cmpd="sng">
              <a:solidFill>
                <a:srgbClr val="AEABAB"/>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 sz="1300" b="1" i="0" u="none" strike="noStrike" cap="none">
                  <a:solidFill>
                    <a:srgbClr val="AEABAB"/>
                  </a:solidFill>
                  <a:latin typeface="Calibri"/>
                  <a:ea typeface="Calibri"/>
                  <a:cs typeface="Calibri"/>
                  <a:sym typeface="Calibri"/>
                </a:rPr>
                <a:t>Active Learning</a:t>
              </a:r>
              <a:endParaRPr sz="1300" b="0" i="0" u="none" strike="noStrike" cap="none">
                <a:solidFill>
                  <a:srgbClr val="AEABAB"/>
                </a:solidFill>
                <a:latin typeface="Arial"/>
                <a:ea typeface="Arial"/>
                <a:cs typeface="Arial"/>
                <a:sym typeface="Arial"/>
              </a:endParaRPr>
            </a:p>
          </p:txBody>
        </p:sp>
        <p:sp>
          <p:nvSpPr>
            <p:cNvPr id="571" name="Google Shape;571;g2a816c8d47c_0_5"/>
            <p:cNvSpPr txBox="1"/>
            <p:nvPr/>
          </p:nvSpPr>
          <p:spPr>
            <a:xfrm>
              <a:off x="3978668" y="2370888"/>
              <a:ext cx="1055670" cy="315872"/>
            </a:xfrm>
            <a:prstGeom prst="rect">
              <a:avLst/>
            </a:prstGeom>
            <a:solidFill>
              <a:srgbClr val="FFD33A"/>
            </a:solidFill>
            <a:ln w="9525"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 sz="1300" b="1" i="0" u="none" strike="noStrike" cap="none">
                  <a:solidFill>
                    <a:schemeClr val="dk1"/>
                  </a:solidFill>
                  <a:latin typeface="Calibri"/>
                  <a:ea typeface="Calibri"/>
                  <a:cs typeface="Calibri"/>
                  <a:sym typeface="Calibri"/>
                </a:rPr>
                <a:t>Assessment</a:t>
              </a:r>
              <a:endParaRPr sz="1300" b="0" i="0" u="none" strike="noStrike" cap="none">
                <a:solidFill>
                  <a:schemeClr val="dk1"/>
                </a:solidFill>
                <a:latin typeface="Arial"/>
                <a:ea typeface="Arial"/>
                <a:cs typeface="Arial"/>
                <a:sym typeface="Arial"/>
              </a:endParaRPr>
            </a:p>
          </p:txBody>
        </p:sp>
      </p:grpSp>
      <p:sp>
        <p:nvSpPr>
          <p:cNvPr id="572" name="Google Shape;572;g2a816c8d47c_0_5"/>
          <p:cNvSpPr/>
          <p:nvPr/>
        </p:nvSpPr>
        <p:spPr>
          <a:xfrm>
            <a:off x="240580" y="1499165"/>
            <a:ext cx="8508236" cy="3381754"/>
          </a:xfrm>
          <a:prstGeom prst="roundRect">
            <a:avLst>
              <a:gd name="adj" fmla="val 16667"/>
            </a:avLst>
          </a:prstGeom>
          <a:noFill/>
          <a:ln w="25400" cap="flat" cmpd="sng">
            <a:solidFill>
              <a:srgbClr val="0C4132"/>
            </a:solidFill>
            <a:prstDash val="solid"/>
            <a:round/>
            <a:headEnd type="none" w="sm" len="sm"/>
            <a:tailEnd type="none" w="sm" len="sm"/>
          </a:ln>
        </p:spPr>
        <p:txBody>
          <a:bodyPr spcFirstLastPara="1" wrap="square" lIns="91425" tIns="45700" rIns="91425" bIns="45700" anchor="t" anchorCtr="0">
            <a:noAutofit/>
          </a:bodyPr>
          <a:lstStyle/>
          <a:p>
            <a:pPr marL="920750" marR="0" lvl="0" indent="0" algn="l" rtl="0">
              <a:lnSpc>
                <a:spcPct val="100000"/>
              </a:lnSpc>
              <a:spcBef>
                <a:spcPts val="0"/>
              </a:spcBef>
              <a:spcAft>
                <a:spcPts val="0"/>
              </a:spcAft>
              <a:buClr>
                <a:srgbClr val="000000"/>
              </a:buClr>
              <a:buSzPts val="2000"/>
              <a:buFont typeface="Arial"/>
              <a:buNone/>
            </a:pPr>
            <a:r>
              <a:rPr lang="en" sz="2000" b="1" i="0" u="none" strike="noStrike" cap="none">
                <a:solidFill>
                  <a:schemeClr val="dk1"/>
                </a:solidFill>
                <a:latin typeface="Calibri"/>
                <a:ea typeface="Calibri"/>
                <a:cs typeface="Calibri"/>
                <a:sym typeface="Calibri"/>
              </a:rPr>
              <a:t>Complete End-of-Unit Assessment</a:t>
            </a:r>
            <a:endParaRPr sz="1400" b="0" i="0" u="none" strike="noStrike" cap="none">
              <a:solidFill>
                <a:srgbClr val="000000"/>
              </a:solidFill>
              <a:latin typeface="Arial"/>
              <a:ea typeface="Arial"/>
              <a:cs typeface="Arial"/>
              <a:sym typeface="Arial"/>
            </a:endParaRPr>
          </a:p>
          <a:p>
            <a:pPr marL="1263650" marR="0" lvl="0" indent="-342900" algn="l" rtl="0">
              <a:lnSpc>
                <a:spcPct val="150000"/>
              </a:lnSpc>
              <a:spcBef>
                <a:spcPts val="0"/>
              </a:spcBef>
              <a:spcAft>
                <a:spcPts val="0"/>
              </a:spcAft>
              <a:buClr>
                <a:srgbClr val="000000"/>
              </a:buClr>
              <a:buSzPts val="1700"/>
              <a:buFont typeface="Arial"/>
              <a:buChar char="•"/>
            </a:pPr>
            <a:r>
              <a:rPr lang="en" sz="1900" b="0" i="0" u="none" strike="noStrike" cap="none">
                <a:solidFill>
                  <a:schemeClr val="dk1"/>
                </a:solidFill>
                <a:latin typeface="Calibri"/>
                <a:ea typeface="Calibri"/>
                <a:cs typeface="Calibri"/>
                <a:sym typeface="Calibri"/>
              </a:rPr>
              <a:t>Summative assessments to help students evaluate their understanding at the END of the unit</a:t>
            </a:r>
            <a:endParaRPr sz="1900" b="0" i="0" u="none" strike="noStrike" cap="none">
              <a:solidFill>
                <a:srgbClr val="000000"/>
              </a:solidFill>
              <a:latin typeface="Arial"/>
              <a:ea typeface="Arial"/>
              <a:cs typeface="Arial"/>
              <a:sym typeface="Arial"/>
            </a:endParaRPr>
          </a:p>
          <a:p>
            <a:pPr marL="1263650" marR="0" lvl="0" indent="-342900" algn="l" rtl="0">
              <a:lnSpc>
                <a:spcPct val="150000"/>
              </a:lnSpc>
              <a:spcBef>
                <a:spcPts val="0"/>
              </a:spcBef>
              <a:spcAft>
                <a:spcPts val="0"/>
              </a:spcAft>
              <a:buClr>
                <a:srgbClr val="000000"/>
              </a:buClr>
              <a:buSzPts val="1700"/>
              <a:buFont typeface="Arial"/>
              <a:buChar char="•"/>
            </a:pPr>
            <a:r>
              <a:rPr lang="en" sz="1900" b="0" i="0" u="none" strike="noStrike" cap="none">
                <a:solidFill>
                  <a:schemeClr val="dk1"/>
                </a:solidFill>
                <a:latin typeface="Calibri"/>
                <a:ea typeface="Calibri"/>
                <a:cs typeface="Calibri"/>
                <a:sym typeface="Calibri"/>
              </a:rPr>
              <a:t>All open-ended (short answer) question format (1-3 sentences, max)</a:t>
            </a:r>
            <a:endParaRPr sz="1900" b="0" i="0" u="none" strike="noStrike" cap="none">
              <a:solidFill>
                <a:srgbClr val="000000"/>
              </a:solidFill>
              <a:latin typeface="Arial"/>
              <a:ea typeface="Arial"/>
              <a:cs typeface="Arial"/>
              <a:sym typeface="Arial"/>
            </a:endParaRPr>
          </a:p>
          <a:p>
            <a:pPr marL="1263650" marR="0" lvl="0" indent="-342900" algn="l" rtl="0">
              <a:lnSpc>
                <a:spcPct val="150000"/>
              </a:lnSpc>
              <a:spcBef>
                <a:spcPts val="0"/>
              </a:spcBef>
              <a:spcAft>
                <a:spcPts val="0"/>
              </a:spcAft>
              <a:buClr>
                <a:srgbClr val="000000"/>
              </a:buClr>
              <a:buSzPts val="1700"/>
              <a:buFont typeface="Arial"/>
              <a:buChar char="•"/>
            </a:pPr>
            <a:r>
              <a:rPr lang="en" sz="1900" b="0" i="0" u="none" strike="noStrike" cap="none">
                <a:solidFill>
                  <a:schemeClr val="dk1"/>
                </a:solidFill>
                <a:latin typeface="Calibri"/>
                <a:ea typeface="Calibri"/>
                <a:cs typeface="Calibri"/>
                <a:sym typeface="Calibri"/>
              </a:rPr>
              <a:t>8-10 questions</a:t>
            </a:r>
            <a:endParaRPr sz="1900" b="0" i="0" u="none" strike="noStrike" cap="none">
              <a:solidFill>
                <a:srgbClr val="000000"/>
              </a:solidFill>
              <a:latin typeface="Arial"/>
              <a:ea typeface="Arial"/>
              <a:cs typeface="Arial"/>
              <a:sym typeface="Arial"/>
            </a:endParaRPr>
          </a:p>
          <a:p>
            <a:pPr marL="1263650" marR="0" lvl="0" indent="-342900" algn="l" rtl="0">
              <a:lnSpc>
                <a:spcPct val="150000"/>
              </a:lnSpc>
              <a:spcBef>
                <a:spcPts val="0"/>
              </a:spcBef>
              <a:spcAft>
                <a:spcPts val="0"/>
              </a:spcAft>
              <a:buClr>
                <a:srgbClr val="000000"/>
              </a:buClr>
              <a:buSzPts val="1700"/>
              <a:buFont typeface="Arial"/>
              <a:buChar char="•"/>
            </a:pPr>
            <a:r>
              <a:rPr lang="en" sz="1900" b="0" i="0" u="none" strike="noStrike" cap="none">
                <a:solidFill>
                  <a:schemeClr val="dk1"/>
                </a:solidFill>
                <a:latin typeface="Calibri"/>
                <a:ea typeface="Calibri"/>
                <a:cs typeface="Calibri"/>
                <a:sym typeface="Calibri"/>
              </a:rPr>
              <a:t>“Higher” stakes than Readiness Quiz (but still low stakes on the whole), one attempt</a:t>
            </a:r>
            <a:endParaRPr sz="1900" b="0" i="0" u="none" strike="noStrike" cap="none">
              <a:solidFill>
                <a:schemeClr val="dk1"/>
              </a:solidFill>
              <a:latin typeface="Calibri"/>
              <a:ea typeface="Calibri"/>
              <a:cs typeface="Calibri"/>
              <a:sym typeface="Calibri"/>
            </a:endParaRPr>
          </a:p>
        </p:txBody>
      </p:sp>
      <p:pic>
        <p:nvPicPr>
          <p:cNvPr id="573" name="Google Shape;573;g2a816c8d47c_0_5" descr="Clipboard Mixed with solid fill"/>
          <p:cNvPicPr preferRelativeResize="0"/>
          <p:nvPr/>
        </p:nvPicPr>
        <p:blipFill rotWithShape="1">
          <a:blip r:embed="rId3">
            <a:alphaModFix/>
          </a:blip>
          <a:srcRect/>
          <a:stretch/>
        </p:blipFill>
        <p:spPr>
          <a:xfrm>
            <a:off x="356305" y="1710337"/>
            <a:ext cx="914400" cy="9144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578" name="Google Shape;578;p39"/>
          <p:cNvSpPr txBox="1">
            <a:spLocks noGrp="1"/>
          </p:cNvSpPr>
          <p:nvPr>
            <p:ph type="title"/>
          </p:nvPr>
        </p:nvSpPr>
        <p:spPr>
          <a:xfrm>
            <a:off x="1246450" y="445025"/>
            <a:ext cx="75858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90000"/>
              </a:lnSpc>
              <a:spcBef>
                <a:spcPts val="0"/>
              </a:spcBef>
              <a:spcAft>
                <a:spcPts val="0"/>
              </a:spcAft>
              <a:buSzPct val="94276"/>
              <a:buNone/>
            </a:pPr>
            <a:r>
              <a:rPr lang="en" sz="3600" b="1"/>
              <a:t>Intro to Survival Data:</a:t>
            </a:r>
            <a:r>
              <a:rPr lang="en" b="1"/>
              <a:t> Assessment</a:t>
            </a:r>
            <a:endParaRPr b="1"/>
          </a:p>
        </p:txBody>
      </p:sp>
      <p:grpSp>
        <p:nvGrpSpPr>
          <p:cNvPr id="579" name="Google Shape;579;p39"/>
          <p:cNvGrpSpPr/>
          <p:nvPr/>
        </p:nvGrpSpPr>
        <p:grpSpPr>
          <a:xfrm>
            <a:off x="7771246" y="162937"/>
            <a:ext cx="1250879" cy="1158649"/>
            <a:chOff x="3886200" y="1434874"/>
            <a:chExt cx="1240606" cy="1251886"/>
          </a:xfrm>
        </p:grpSpPr>
        <p:sp>
          <p:nvSpPr>
            <p:cNvPr id="580" name="Google Shape;580;p39"/>
            <p:cNvSpPr/>
            <p:nvPr/>
          </p:nvSpPr>
          <p:spPr>
            <a:xfrm>
              <a:off x="3968393" y="1434874"/>
              <a:ext cx="1055670" cy="483890"/>
            </a:xfrm>
            <a:prstGeom prst="downArrowCallout">
              <a:avLst>
                <a:gd name="adj1" fmla="val 25000"/>
                <a:gd name="adj2" fmla="val 25000"/>
                <a:gd name="adj3" fmla="val 25000"/>
                <a:gd name="adj4" fmla="val 64977"/>
              </a:avLst>
            </a:prstGeom>
            <a:noFill/>
            <a:ln w="9525" cap="flat" cmpd="sng">
              <a:solidFill>
                <a:srgbClr val="AEABAB"/>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 sz="1300" b="1" i="0" u="none" strike="noStrike" cap="none">
                  <a:solidFill>
                    <a:srgbClr val="AEABAB"/>
                  </a:solidFill>
                  <a:latin typeface="Calibri"/>
                  <a:ea typeface="Calibri"/>
                  <a:cs typeface="Calibri"/>
                  <a:sym typeface="Calibri"/>
                </a:rPr>
                <a:t>Preparation</a:t>
              </a:r>
              <a:endParaRPr sz="1300" b="0" i="0" u="none" strike="noStrike" cap="none">
                <a:solidFill>
                  <a:srgbClr val="AEABAB"/>
                </a:solidFill>
                <a:latin typeface="Arial"/>
                <a:ea typeface="Arial"/>
                <a:cs typeface="Arial"/>
                <a:sym typeface="Arial"/>
              </a:endParaRPr>
            </a:p>
          </p:txBody>
        </p:sp>
        <p:sp>
          <p:nvSpPr>
            <p:cNvPr id="581" name="Google Shape;581;p39"/>
            <p:cNvSpPr/>
            <p:nvPr/>
          </p:nvSpPr>
          <p:spPr>
            <a:xfrm>
              <a:off x="3886200" y="1897744"/>
              <a:ext cx="1240606" cy="483890"/>
            </a:xfrm>
            <a:prstGeom prst="downArrowCallout">
              <a:avLst>
                <a:gd name="adj1" fmla="val 25000"/>
                <a:gd name="adj2" fmla="val 25000"/>
                <a:gd name="adj3" fmla="val 25000"/>
                <a:gd name="adj4" fmla="val 64977"/>
              </a:avLst>
            </a:prstGeom>
            <a:noFill/>
            <a:ln w="9525" cap="flat" cmpd="sng">
              <a:solidFill>
                <a:srgbClr val="AEABAB"/>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 sz="1300" b="1" i="0" u="none" strike="noStrike" cap="none">
                  <a:solidFill>
                    <a:srgbClr val="AEABAB"/>
                  </a:solidFill>
                  <a:latin typeface="Calibri"/>
                  <a:ea typeface="Calibri"/>
                  <a:cs typeface="Calibri"/>
                  <a:sym typeface="Calibri"/>
                </a:rPr>
                <a:t>Active Learning</a:t>
              </a:r>
              <a:endParaRPr sz="1300" b="0" i="0" u="none" strike="noStrike" cap="none">
                <a:solidFill>
                  <a:srgbClr val="AEABAB"/>
                </a:solidFill>
                <a:latin typeface="Arial"/>
                <a:ea typeface="Arial"/>
                <a:cs typeface="Arial"/>
                <a:sym typeface="Arial"/>
              </a:endParaRPr>
            </a:p>
          </p:txBody>
        </p:sp>
        <p:sp>
          <p:nvSpPr>
            <p:cNvPr id="582" name="Google Shape;582;p39"/>
            <p:cNvSpPr txBox="1"/>
            <p:nvPr/>
          </p:nvSpPr>
          <p:spPr>
            <a:xfrm>
              <a:off x="3978668" y="2370888"/>
              <a:ext cx="1055670" cy="315872"/>
            </a:xfrm>
            <a:prstGeom prst="rect">
              <a:avLst/>
            </a:prstGeom>
            <a:solidFill>
              <a:srgbClr val="FFD33A"/>
            </a:solidFill>
            <a:ln w="9525"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 sz="1300" b="1" i="0" u="none" strike="noStrike" cap="none">
                  <a:solidFill>
                    <a:schemeClr val="dk1"/>
                  </a:solidFill>
                  <a:latin typeface="Calibri"/>
                  <a:ea typeface="Calibri"/>
                  <a:cs typeface="Calibri"/>
                  <a:sym typeface="Calibri"/>
                </a:rPr>
                <a:t>Assessment</a:t>
              </a:r>
              <a:endParaRPr sz="1300" b="0" i="0" u="none" strike="noStrike" cap="none">
                <a:solidFill>
                  <a:schemeClr val="dk1"/>
                </a:solidFill>
                <a:latin typeface="Arial"/>
                <a:ea typeface="Arial"/>
                <a:cs typeface="Arial"/>
                <a:sym typeface="Arial"/>
              </a:endParaRPr>
            </a:p>
          </p:txBody>
        </p:sp>
      </p:grpSp>
      <p:grpSp>
        <p:nvGrpSpPr>
          <p:cNvPr id="583" name="Google Shape;583;p39"/>
          <p:cNvGrpSpPr/>
          <p:nvPr/>
        </p:nvGrpSpPr>
        <p:grpSpPr>
          <a:xfrm>
            <a:off x="490692" y="1477090"/>
            <a:ext cx="3652770" cy="3480989"/>
            <a:chOff x="490692" y="1477090"/>
            <a:chExt cx="3652770" cy="3480989"/>
          </a:xfrm>
        </p:grpSpPr>
        <p:sp>
          <p:nvSpPr>
            <p:cNvPr id="584" name="Google Shape;584;p39"/>
            <p:cNvSpPr/>
            <p:nvPr/>
          </p:nvSpPr>
          <p:spPr>
            <a:xfrm>
              <a:off x="490692" y="2123438"/>
              <a:ext cx="3652770" cy="2834641"/>
            </a:xfrm>
            <a:prstGeom prst="rect">
              <a:avLst/>
            </a:prstGeom>
            <a:solidFill>
              <a:srgbClr val="C9DDD5">
                <a:alpha val="88235"/>
              </a:srgbClr>
            </a:solidFill>
            <a:ln w="25400" cap="flat" cmpd="sng">
              <a:solidFill>
                <a:schemeClr val="accent1">
                  <a:alpha val="88235"/>
                </a:scheme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5" name="Google Shape;585;p39"/>
            <p:cNvSpPr/>
            <p:nvPr/>
          </p:nvSpPr>
          <p:spPr>
            <a:xfrm>
              <a:off x="490692" y="1477090"/>
              <a:ext cx="3652770" cy="737789"/>
            </a:xfrm>
            <a:prstGeom prst="roundRect">
              <a:avLst>
                <a:gd name="adj" fmla="val 16667"/>
              </a:avLst>
            </a:prstGeom>
            <a:solidFill>
              <a:schemeClr val="lt1"/>
            </a:solid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6" name="Google Shape;586;p39"/>
            <p:cNvSpPr txBox="1"/>
            <p:nvPr/>
          </p:nvSpPr>
          <p:spPr>
            <a:xfrm>
              <a:off x="490692" y="2261010"/>
              <a:ext cx="3652770" cy="2379990"/>
            </a:xfrm>
            <a:prstGeom prst="rect">
              <a:avLst/>
            </a:prstGeom>
            <a:noFill/>
            <a:ln>
              <a:noFill/>
            </a:ln>
          </p:spPr>
          <p:txBody>
            <a:bodyPr spcFirstLastPara="1" wrap="square" lIns="122675" tIns="122675" rIns="163575" bIns="184000" anchor="t" anchorCtr="0">
              <a:noAutofit/>
            </a:bodyPr>
            <a:lstStyle/>
            <a:p>
              <a:pPr marL="228600" marR="0" lvl="1" indent="-228600" algn="l" rtl="0">
                <a:lnSpc>
                  <a:spcPct val="90000"/>
                </a:lnSpc>
                <a:spcBef>
                  <a:spcPts val="0"/>
                </a:spcBef>
                <a:spcAft>
                  <a:spcPts val="0"/>
                </a:spcAft>
                <a:buClr>
                  <a:srgbClr val="000000"/>
                </a:buClr>
                <a:buSzPts val="2300"/>
                <a:buFont typeface="Arial"/>
                <a:buChar char="•"/>
              </a:pPr>
              <a:r>
                <a:rPr lang="en" sz="1800" b="0" i="0" u="none" strike="noStrike" cap="none">
                  <a:solidFill>
                    <a:srgbClr val="000000"/>
                  </a:solidFill>
                  <a:latin typeface="Calibri"/>
                  <a:ea typeface="Calibri"/>
                  <a:cs typeface="Calibri"/>
                  <a:sym typeface="Calibri"/>
                </a:rPr>
                <a:t>Identify the event of interest in this study.</a:t>
              </a:r>
              <a:endParaRPr sz="1400" b="0" i="0" u="none" strike="noStrike" cap="none">
                <a:solidFill>
                  <a:srgbClr val="000000"/>
                </a:solidFill>
                <a:latin typeface="Arial"/>
                <a:ea typeface="Arial"/>
                <a:cs typeface="Arial"/>
                <a:sym typeface="Arial"/>
              </a:endParaRPr>
            </a:p>
            <a:p>
              <a:pPr marL="228600" marR="0" lvl="1" indent="-82550" algn="l" rtl="0">
                <a:lnSpc>
                  <a:spcPct val="90000"/>
                </a:lnSpc>
                <a:spcBef>
                  <a:spcPts val="0"/>
                </a:spcBef>
                <a:spcAft>
                  <a:spcPts val="0"/>
                </a:spcAft>
                <a:buClr>
                  <a:srgbClr val="000000"/>
                </a:buClr>
                <a:buSzPts val="2300"/>
                <a:buFont typeface="Arial"/>
                <a:buNone/>
              </a:pPr>
              <a:endParaRPr sz="1500" b="0" i="0" u="none" strike="noStrike" cap="none">
                <a:solidFill>
                  <a:srgbClr val="000000"/>
                </a:solidFill>
                <a:latin typeface="Calibri"/>
                <a:ea typeface="Calibri"/>
                <a:cs typeface="Calibri"/>
                <a:sym typeface="Calibri"/>
              </a:endParaRPr>
            </a:p>
            <a:p>
              <a:pPr marL="228600" marR="0" lvl="1" indent="-228600" algn="l" rtl="0">
                <a:lnSpc>
                  <a:spcPct val="90000"/>
                </a:lnSpc>
                <a:spcBef>
                  <a:spcPts val="0"/>
                </a:spcBef>
                <a:spcAft>
                  <a:spcPts val="0"/>
                </a:spcAft>
                <a:buClr>
                  <a:srgbClr val="000000"/>
                </a:buClr>
                <a:buSzPts val="2300"/>
                <a:buFont typeface="Arial"/>
                <a:buChar char="•"/>
              </a:pPr>
              <a:r>
                <a:rPr lang="en" sz="1800" b="0" i="0" u="none" strike="noStrike" cap="none">
                  <a:solidFill>
                    <a:srgbClr val="000000"/>
                  </a:solidFill>
                  <a:latin typeface="Calibri"/>
                  <a:ea typeface="Calibri"/>
                  <a:cs typeface="Calibri"/>
                  <a:sym typeface="Calibri"/>
                </a:rPr>
                <a:t>What defines the starting date or time zero for a participant in this study? </a:t>
              </a:r>
              <a:endParaRPr sz="1400" b="0" i="0" u="none" strike="noStrike" cap="none">
                <a:solidFill>
                  <a:srgbClr val="000000"/>
                </a:solidFill>
                <a:latin typeface="Arial"/>
                <a:ea typeface="Arial"/>
                <a:cs typeface="Arial"/>
                <a:sym typeface="Arial"/>
              </a:endParaRPr>
            </a:p>
            <a:p>
              <a:pPr marL="228600" marR="0" lvl="1" indent="-82550" algn="l" rtl="0">
                <a:lnSpc>
                  <a:spcPct val="90000"/>
                </a:lnSpc>
                <a:spcBef>
                  <a:spcPts val="0"/>
                </a:spcBef>
                <a:spcAft>
                  <a:spcPts val="0"/>
                </a:spcAft>
                <a:buClr>
                  <a:srgbClr val="000000"/>
                </a:buClr>
                <a:buSzPts val="2300"/>
                <a:buFont typeface="Arial"/>
                <a:buNone/>
              </a:pPr>
              <a:endParaRPr sz="1500" b="0" i="0" u="none" strike="noStrike" cap="none">
                <a:solidFill>
                  <a:srgbClr val="000000"/>
                </a:solidFill>
                <a:latin typeface="Calibri"/>
                <a:ea typeface="Calibri"/>
                <a:cs typeface="Calibri"/>
                <a:sym typeface="Calibri"/>
              </a:endParaRPr>
            </a:p>
            <a:p>
              <a:pPr marL="228600" marR="0" lvl="1" indent="-228600" algn="l" rtl="0">
                <a:lnSpc>
                  <a:spcPct val="90000"/>
                </a:lnSpc>
                <a:spcBef>
                  <a:spcPts val="0"/>
                </a:spcBef>
                <a:spcAft>
                  <a:spcPts val="0"/>
                </a:spcAft>
                <a:buClr>
                  <a:srgbClr val="000000"/>
                </a:buClr>
                <a:buSzPts val="2300"/>
                <a:buFont typeface="Arial"/>
                <a:buChar char="•"/>
              </a:pPr>
              <a:r>
                <a:rPr lang="en" sz="1800" b="0" i="0" u="none" strike="noStrike" cap="none">
                  <a:solidFill>
                    <a:srgbClr val="000000"/>
                  </a:solidFill>
                  <a:latin typeface="Calibri"/>
                  <a:ea typeface="Calibri"/>
                  <a:cs typeface="Calibri"/>
                  <a:sym typeface="Calibri"/>
                </a:rPr>
                <a:t>Give one possible reason why a participant’s observation in this study might be censored</a:t>
              </a:r>
              <a:endParaRPr sz="1400" b="0" i="0" u="none" strike="noStrike" cap="none">
                <a:solidFill>
                  <a:srgbClr val="000000"/>
                </a:solidFill>
                <a:latin typeface="Arial"/>
                <a:ea typeface="Arial"/>
                <a:cs typeface="Arial"/>
                <a:sym typeface="Arial"/>
              </a:endParaRPr>
            </a:p>
          </p:txBody>
        </p:sp>
        <p:sp>
          <p:nvSpPr>
            <p:cNvPr id="587" name="Google Shape;587;p39"/>
            <p:cNvSpPr/>
            <p:nvPr/>
          </p:nvSpPr>
          <p:spPr>
            <a:xfrm>
              <a:off x="490692" y="1479835"/>
              <a:ext cx="3652770" cy="737789"/>
            </a:xfrm>
            <a:prstGeom prst="roundRect">
              <a:avLst>
                <a:gd name="adj" fmla="val 16667"/>
              </a:avLst>
            </a:prstGeom>
            <a:noFill/>
            <a:ln>
              <a:noFill/>
            </a:ln>
          </p:spPr>
          <p:txBody>
            <a:bodyPr spcFirstLastPara="1" wrap="square" lIns="163575" tIns="93450" rIns="163575" bIns="93450" anchor="ctr" anchorCtr="0">
              <a:noAutofit/>
            </a:bodyPr>
            <a:lstStyle/>
            <a:p>
              <a:pPr marL="0" marR="0" lvl="0" indent="0" algn="ctr" rtl="0">
                <a:lnSpc>
                  <a:spcPct val="90000"/>
                </a:lnSpc>
                <a:spcBef>
                  <a:spcPts val="0"/>
                </a:spcBef>
                <a:spcAft>
                  <a:spcPts val="0"/>
                </a:spcAft>
                <a:buClr>
                  <a:srgbClr val="000000"/>
                </a:buClr>
                <a:buSzPts val="2300"/>
                <a:buFont typeface="Arial"/>
                <a:buNone/>
              </a:pPr>
              <a:r>
                <a:rPr lang="en" sz="2300" b="1" i="0" u="none" strike="noStrike" cap="none">
                  <a:solidFill>
                    <a:schemeClr val="dk1"/>
                  </a:solidFill>
                  <a:latin typeface="Calibri"/>
                  <a:ea typeface="Calibri"/>
                  <a:cs typeface="Calibri"/>
                  <a:sym typeface="Calibri"/>
                </a:rPr>
                <a:t>Provide real study abstract </a:t>
              </a:r>
              <a:r>
                <a:rPr lang="en" sz="1800" b="1" i="0" u="none" strike="noStrike" cap="none">
                  <a:solidFill>
                    <a:schemeClr val="dk1"/>
                  </a:solidFill>
                  <a:latin typeface="Calibri"/>
                  <a:ea typeface="Calibri"/>
                  <a:cs typeface="Calibri"/>
                  <a:sym typeface="Calibri"/>
                </a:rPr>
                <a:t>(slightly edited)</a:t>
              </a:r>
              <a:endParaRPr sz="1800" b="0" i="0" u="none" strike="noStrike" cap="none">
                <a:solidFill>
                  <a:srgbClr val="000000"/>
                </a:solidFill>
                <a:latin typeface="Calibri"/>
                <a:ea typeface="Calibri"/>
                <a:cs typeface="Calibri"/>
                <a:sym typeface="Calibri"/>
              </a:endParaRPr>
            </a:p>
          </p:txBody>
        </p:sp>
      </p:grpSp>
      <p:grpSp>
        <p:nvGrpSpPr>
          <p:cNvPr id="588" name="Google Shape;588;p39"/>
          <p:cNvGrpSpPr/>
          <p:nvPr/>
        </p:nvGrpSpPr>
        <p:grpSpPr>
          <a:xfrm>
            <a:off x="4572000" y="1455630"/>
            <a:ext cx="3652770" cy="3480989"/>
            <a:chOff x="490692" y="1477090"/>
            <a:chExt cx="3652770" cy="3480989"/>
          </a:xfrm>
        </p:grpSpPr>
        <p:sp>
          <p:nvSpPr>
            <p:cNvPr id="589" name="Google Shape;589;p39"/>
            <p:cNvSpPr/>
            <p:nvPr/>
          </p:nvSpPr>
          <p:spPr>
            <a:xfrm>
              <a:off x="490692" y="2123438"/>
              <a:ext cx="3652770" cy="2834641"/>
            </a:xfrm>
            <a:prstGeom prst="rect">
              <a:avLst/>
            </a:prstGeom>
            <a:solidFill>
              <a:srgbClr val="C9DDD5">
                <a:alpha val="88235"/>
              </a:srgbClr>
            </a:solidFill>
            <a:ln w="25400" cap="flat" cmpd="sng">
              <a:solidFill>
                <a:schemeClr val="accent1">
                  <a:alpha val="88235"/>
                </a:scheme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0" name="Google Shape;590;p39"/>
            <p:cNvSpPr/>
            <p:nvPr/>
          </p:nvSpPr>
          <p:spPr>
            <a:xfrm>
              <a:off x="490692" y="1477090"/>
              <a:ext cx="3652770" cy="737789"/>
            </a:xfrm>
            <a:prstGeom prst="roundRect">
              <a:avLst>
                <a:gd name="adj" fmla="val 16667"/>
              </a:avLst>
            </a:prstGeom>
            <a:solidFill>
              <a:schemeClr val="lt1"/>
            </a:solid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1" name="Google Shape;591;p39"/>
            <p:cNvSpPr txBox="1"/>
            <p:nvPr/>
          </p:nvSpPr>
          <p:spPr>
            <a:xfrm>
              <a:off x="490692" y="2261010"/>
              <a:ext cx="3652770" cy="2379990"/>
            </a:xfrm>
            <a:prstGeom prst="rect">
              <a:avLst/>
            </a:prstGeom>
            <a:noFill/>
            <a:ln>
              <a:noFill/>
            </a:ln>
          </p:spPr>
          <p:txBody>
            <a:bodyPr spcFirstLastPara="1" wrap="square" lIns="122675" tIns="122675" rIns="163575" bIns="184000" anchor="t" anchorCtr="0">
              <a:noAutofit/>
            </a:bodyPr>
            <a:lstStyle/>
            <a:p>
              <a:pPr marL="228600" marR="0" lvl="1" indent="-228600" algn="l" rtl="0">
                <a:lnSpc>
                  <a:spcPct val="90000"/>
                </a:lnSpc>
                <a:spcBef>
                  <a:spcPts val="0"/>
                </a:spcBef>
                <a:spcAft>
                  <a:spcPts val="0"/>
                </a:spcAft>
                <a:buClr>
                  <a:srgbClr val="000000"/>
                </a:buClr>
                <a:buSzPts val="2300"/>
                <a:buFont typeface="Arial"/>
                <a:buChar char="•"/>
              </a:pPr>
              <a:r>
                <a:rPr lang="en" sz="1800" b="0" i="0" u="none" strike="noStrike" cap="none">
                  <a:solidFill>
                    <a:srgbClr val="000000"/>
                  </a:solidFill>
                  <a:latin typeface="Calibri"/>
                  <a:ea typeface="Calibri"/>
                  <a:cs typeface="Calibri"/>
                  <a:sym typeface="Calibri"/>
                </a:rPr>
                <a:t>What is the estimated &lt;time-X&gt; survival for those in &lt;group A&gt;? Explain how you arrived at your answer.</a:t>
              </a:r>
              <a:endParaRPr sz="1400" b="0" i="0" u="none" strike="noStrike" cap="none">
                <a:solidFill>
                  <a:srgbClr val="000000"/>
                </a:solidFill>
                <a:latin typeface="Arial"/>
                <a:ea typeface="Arial"/>
                <a:cs typeface="Arial"/>
                <a:sym typeface="Arial"/>
              </a:endParaRPr>
            </a:p>
            <a:p>
              <a:pPr marL="0" marR="0" lvl="1" indent="0" algn="l" rtl="0">
                <a:lnSpc>
                  <a:spcPct val="9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a:p>
              <a:pPr marL="228600" marR="0" lvl="1" indent="-228600" algn="l" rtl="0">
                <a:lnSpc>
                  <a:spcPct val="90000"/>
                </a:lnSpc>
                <a:spcBef>
                  <a:spcPts val="0"/>
                </a:spcBef>
                <a:spcAft>
                  <a:spcPts val="0"/>
                </a:spcAft>
                <a:buClr>
                  <a:srgbClr val="000000"/>
                </a:buClr>
                <a:buSzPts val="2300"/>
                <a:buFont typeface="Arial"/>
                <a:buChar char="•"/>
              </a:pPr>
              <a:r>
                <a:rPr lang="en" sz="1800" b="0" i="0" u="none" strike="noStrike" cap="none">
                  <a:solidFill>
                    <a:srgbClr val="000000"/>
                  </a:solidFill>
                  <a:latin typeface="Calibri"/>
                  <a:ea typeface="Calibri"/>
                  <a:cs typeface="Calibri"/>
                  <a:sym typeface="Calibri"/>
                </a:rPr>
                <a:t>What is the estimated median survival time for those in &lt;group B&gt;? Explain how you arrived at your answer.</a:t>
              </a:r>
              <a:endParaRPr sz="1400" b="0" i="0" u="none" strike="noStrike" cap="none">
                <a:solidFill>
                  <a:srgbClr val="000000"/>
                </a:solidFill>
                <a:latin typeface="Arial"/>
                <a:ea typeface="Arial"/>
                <a:cs typeface="Arial"/>
                <a:sym typeface="Arial"/>
              </a:endParaRPr>
            </a:p>
          </p:txBody>
        </p:sp>
        <p:sp>
          <p:nvSpPr>
            <p:cNvPr id="592" name="Google Shape;592;p39"/>
            <p:cNvSpPr/>
            <p:nvPr/>
          </p:nvSpPr>
          <p:spPr>
            <a:xfrm>
              <a:off x="490692" y="1479835"/>
              <a:ext cx="3652770" cy="737789"/>
            </a:xfrm>
            <a:prstGeom prst="roundRect">
              <a:avLst>
                <a:gd name="adj" fmla="val 16667"/>
              </a:avLst>
            </a:prstGeom>
            <a:noFill/>
            <a:ln>
              <a:noFill/>
            </a:ln>
          </p:spPr>
          <p:txBody>
            <a:bodyPr spcFirstLastPara="1" wrap="square" lIns="163575" tIns="93450" rIns="163575" bIns="93450" anchor="ctr" anchorCtr="0">
              <a:noAutofit/>
            </a:bodyPr>
            <a:lstStyle/>
            <a:p>
              <a:pPr marL="0" marR="0" lvl="0" indent="0" algn="ctr" rtl="0">
                <a:lnSpc>
                  <a:spcPct val="90000"/>
                </a:lnSpc>
                <a:spcBef>
                  <a:spcPts val="0"/>
                </a:spcBef>
                <a:spcAft>
                  <a:spcPts val="0"/>
                </a:spcAft>
                <a:buClr>
                  <a:srgbClr val="000000"/>
                </a:buClr>
                <a:buSzPts val="2300"/>
                <a:buFont typeface="Arial"/>
                <a:buNone/>
              </a:pPr>
              <a:r>
                <a:rPr lang="en" sz="2300" b="1" i="0" u="none" strike="noStrike" cap="none">
                  <a:solidFill>
                    <a:schemeClr val="dk1"/>
                  </a:solidFill>
                  <a:latin typeface="Calibri"/>
                  <a:ea typeface="Calibri"/>
                  <a:cs typeface="Calibri"/>
                  <a:sym typeface="Calibri"/>
                </a:rPr>
                <a:t>Present Kaplan-Meier plot </a:t>
              </a:r>
              <a:r>
                <a:rPr lang="en" sz="1800" b="1" i="0" u="none" strike="noStrike" cap="none">
                  <a:solidFill>
                    <a:schemeClr val="dk1"/>
                  </a:solidFill>
                  <a:latin typeface="Calibri"/>
                  <a:ea typeface="Calibri"/>
                  <a:cs typeface="Calibri"/>
                  <a:sym typeface="Calibri"/>
                </a:rPr>
                <a:t>(from same study)</a:t>
              </a:r>
              <a:endParaRPr sz="1800" b="0" i="0" u="none" strike="noStrike" cap="none">
                <a:solidFill>
                  <a:srgbClr val="000000"/>
                </a:solidFill>
                <a:latin typeface="Calibri"/>
                <a:ea typeface="Calibri"/>
                <a:cs typeface="Calibri"/>
                <a:sym typeface="Calibri"/>
              </a:endParaRPr>
            </a:p>
          </p:txBody>
        </p:sp>
      </p:gr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96"/>
        <p:cNvGrpSpPr/>
        <p:nvPr/>
      </p:nvGrpSpPr>
      <p:grpSpPr>
        <a:xfrm>
          <a:off x="0" y="0"/>
          <a:ext cx="0" cy="0"/>
          <a:chOff x="0" y="0"/>
          <a:chExt cx="0" cy="0"/>
        </a:xfrm>
      </p:grpSpPr>
      <p:sp>
        <p:nvSpPr>
          <p:cNvPr id="597" name="Google Shape;597;p17"/>
          <p:cNvSpPr txBox="1">
            <a:spLocks noGrp="1"/>
          </p:cNvSpPr>
          <p:nvPr>
            <p:ph type="title"/>
          </p:nvPr>
        </p:nvSpPr>
        <p:spPr>
          <a:xfrm>
            <a:off x="1401750" y="445025"/>
            <a:ext cx="74307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90000"/>
              </a:lnSpc>
              <a:spcBef>
                <a:spcPts val="0"/>
              </a:spcBef>
              <a:spcAft>
                <a:spcPts val="0"/>
              </a:spcAft>
              <a:buClr>
                <a:schemeClr val="dk1"/>
              </a:buClr>
              <a:buSzPct val="94276"/>
              <a:buFont typeface="Calibri"/>
              <a:buNone/>
            </a:pPr>
            <a:r>
              <a:rPr lang="en" b="1"/>
              <a:t>Conclusions</a:t>
            </a:r>
            <a:endParaRPr b="1"/>
          </a:p>
        </p:txBody>
      </p:sp>
      <p:sp>
        <p:nvSpPr>
          <p:cNvPr id="598" name="Google Shape;598;p1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p>
            <a:pPr marL="0" lvl="0" indent="0" algn="l" rtl="0">
              <a:lnSpc>
                <a:spcPct val="90000"/>
              </a:lnSpc>
              <a:spcBef>
                <a:spcPts val="0"/>
              </a:spcBef>
              <a:spcAft>
                <a:spcPts val="0"/>
              </a:spcAft>
              <a:buSzPts val="1800"/>
              <a:buNone/>
            </a:pPr>
            <a:r>
              <a:rPr lang="en"/>
              <a:t>Biostatistical Literacy course offers a (flexible) approach for teaching students how to </a:t>
            </a:r>
            <a:r>
              <a:rPr lang="en" b="1"/>
              <a:t>read and interpret statistical results </a:t>
            </a:r>
            <a:r>
              <a:rPr lang="en"/>
              <a:t>in the research literature.   </a:t>
            </a:r>
            <a:endParaRPr/>
          </a:p>
          <a:p>
            <a:pPr marL="0" lvl="0" indent="0" algn="l" rtl="0">
              <a:lnSpc>
                <a:spcPct val="90000"/>
              </a:lnSpc>
              <a:spcBef>
                <a:spcPts val="0"/>
              </a:spcBef>
              <a:spcAft>
                <a:spcPts val="0"/>
              </a:spcAft>
              <a:buSzPts val="1800"/>
              <a:buNone/>
            </a:pPr>
            <a:endParaRPr/>
          </a:p>
          <a:p>
            <a:pPr marL="342900" lvl="0" indent="-228600" algn="l" rtl="0">
              <a:lnSpc>
                <a:spcPct val="90000"/>
              </a:lnSpc>
              <a:spcBef>
                <a:spcPts val="0"/>
              </a:spcBef>
              <a:spcAft>
                <a:spcPts val="0"/>
              </a:spcAft>
              <a:buSzPts val="1800"/>
              <a:buNone/>
            </a:pPr>
            <a:endParaRPr/>
          </a:p>
          <a:p>
            <a:pPr marL="0" lvl="0" indent="0" algn="l" rtl="0">
              <a:lnSpc>
                <a:spcPct val="90000"/>
              </a:lnSpc>
              <a:spcBef>
                <a:spcPts val="0"/>
              </a:spcBef>
              <a:spcAft>
                <a:spcPts val="0"/>
              </a:spcAft>
              <a:buSzPts val="1800"/>
              <a:buNone/>
            </a:pPr>
            <a:endParaRPr/>
          </a:p>
        </p:txBody>
      </p:sp>
      <p:grpSp>
        <p:nvGrpSpPr>
          <p:cNvPr id="599" name="Google Shape;599;p17"/>
          <p:cNvGrpSpPr/>
          <p:nvPr/>
        </p:nvGrpSpPr>
        <p:grpSpPr>
          <a:xfrm>
            <a:off x="-2990166" y="1610814"/>
            <a:ext cx="11785321" cy="3937455"/>
            <a:chOff x="-3301866" y="-507918"/>
            <a:chExt cx="11785321" cy="3937455"/>
          </a:xfrm>
        </p:grpSpPr>
        <p:sp>
          <p:nvSpPr>
            <p:cNvPr id="600" name="Google Shape;600;p17"/>
            <p:cNvSpPr/>
            <p:nvPr/>
          </p:nvSpPr>
          <p:spPr>
            <a:xfrm>
              <a:off x="-3301866" y="-507918"/>
              <a:ext cx="3937455" cy="3937455"/>
            </a:xfrm>
            <a:prstGeom prst="blockArc">
              <a:avLst>
                <a:gd name="adj1" fmla="val 18900000"/>
                <a:gd name="adj2" fmla="val 2700000"/>
                <a:gd name="adj3" fmla="val 549"/>
              </a:avLst>
            </a:prstGeom>
            <a:noFill/>
            <a:ln w="25400" cap="flat" cmpd="sng">
              <a:solidFill>
                <a:srgbClr val="167A5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1" name="Google Shape;601;p17"/>
            <p:cNvSpPr/>
            <p:nvPr/>
          </p:nvSpPr>
          <p:spPr>
            <a:xfrm>
              <a:off x="408695" y="211872"/>
              <a:ext cx="8074760" cy="744901"/>
            </a:xfrm>
            <a:prstGeom prst="rect">
              <a:avLst/>
            </a:prstGeom>
            <a:solidFill>
              <a:schemeClr val="lt1"/>
            </a:solidFill>
            <a:ln w="254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2" name="Google Shape;602;p17"/>
            <p:cNvSpPr txBox="1"/>
            <p:nvPr/>
          </p:nvSpPr>
          <p:spPr>
            <a:xfrm>
              <a:off x="408695" y="211872"/>
              <a:ext cx="8074760" cy="744901"/>
            </a:xfrm>
            <a:prstGeom prst="rect">
              <a:avLst/>
            </a:prstGeom>
            <a:noFill/>
            <a:ln>
              <a:noFill/>
            </a:ln>
          </p:spPr>
          <p:txBody>
            <a:bodyPr spcFirstLastPara="1" wrap="square" lIns="463800" tIns="55875" rIns="55875" bIns="55875" anchor="ctr" anchorCtr="0">
              <a:noAutofit/>
            </a:bodyPr>
            <a:lstStyle/>
            <a:p>
              <a:pPr marL="0" marR="0" lvl="0" indent="0" algn="l" rtl="0">
                <a:lnSpc>
                  <a:spcPct val="90000"/>
                </a:lnSpc>
                <a:spcBef>
                  <a:spcPts val="0"/>
                </a:spcBef>
                <a:spcAft>
                  <a:spcPts val="0"/>
                </a:spcAft>
                <a:buClr>
                  <a:srgbClr val="000000"/>
                </a:buClr>
                <a:buSzPts val="2200"/>
                <a:buFont typeface="Arial"/>
                <a:buNone/>
              </a:pPr>
              <a:r>
                <a:rPr lang="en" sz="2200" b="0" i="0" u="none" strike="noStrike" cap="none">
                  <a:solidFill>
                    <a:schemeClr val="dk1"/>
                  </a:solidFill>
                  <a:latin typeface="Calibri"/>
                  <a:ea typeface="Calibri"/>
                  <a:cs typeface="Calibri"/>
                  <a:sym typeface="Calibri"/>
                </a:rPr>
                <a:t>Different disciplines (e.g., swap out an article/context but use similar questions)</a:t>
              </a:r>
              <a:endParaRPr sz="2200" b="0" i="0" u="none" strike="noStrike" cap="none">
                <a:solidFill>
                  <a:schemeClr val="dk1"/>
                </a:solidFill>
                <a:latin typeface="Calibri"/>
                <a:ea typeface="Calibri"/>
                <a:cs typeface="Calibri"/>
                <a:sym typeface="Calibri"/>
              </a:endParaRPr>
            </a:p>
          </p:txBody>
        </p:sp>
        <p:sp>
          <p:nvSpPr>
            <p:cNvPr id="603" name="Google Shape;603;p17"/>
            <p:cNvSpPr/>
            <p:nvPr/>
          </p:nvSpPr>
          <p:spPr>
            <a:xfrm>
              <a:off x="43492" y="219121"/>
              <a:ext cx="730404" cy="730404"/>
            </a:xfrm>
            <a:prstGeom prst="ellipse">
              <a:avLst/>
            </a:prstGeom>
            <a:solidFill>
              <a:schemeClr val="lt1"/>
            </a:solidFill>
            <a:ln w="25400" cap="flat" cmpd="sng">
              <a:solidFill>
                <a:srgbClr val="1A9A7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4" name="Google Shape;604;p17"/>
            <p:cNvSpPr/>
            <p:nvPr/>
          </p:nvSpPr>
          <p:spPr>
            <a:xfrm>
              <a:off x="621096" y="1090476"/>
              <a:ext cx="7862359" cy="740665"/>
            </a:xfrm>
            <a:prstGeom prst="rect">
              <a:avLst/>
            </a:prstGeom>
            <a:solidFill>
              <a:schemeClr val="lt1"/>
            </a:solidFill>
            <a:ln w="254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5" name="Google Shape;605;p17"/>
            <p:cNvSpPr txBox="1"/>
            <p:nvPr/>
          </p:nvSpPr>
          <p:spPr>
            <a:xfrm>
              <a:off x="621096" y="1090476"/>
              <a:ext cx="7862359" cy="740665"/>
            </a:xfrm>
            <a:prstGeom prst="rect">
              <a:avLst/>
            </a:prstGeom>
            <a:noFill/>
            <a:ln>
              <a:noFill/>
            </a:ln>
          </p:spPr>
          <p:txBody>
            <a:bodyPr spcFirstLastPara="1" wrap="square" lIns="463800" tIns="55875" rIns="55875" bIns="55875" anchor="ctr" anchorCtr="0">
              <a:noAutofit/>
            </a:bodyPr>
            <a:lstStyle/>
            <a:p>
              <a:pPr marL="0" marR="0" lvl="0" indent="0" algn="l" rtl="0">
                <a:lnSpc>
                  <a:spcPct val="90000"/>
                </a:lnSpc>
                <a:spcBef>
                  <a:spcPts val="0"/>
                </a:spcBef>
                <a:spcAft>
                  <a:spcPts val="0"/>
                </a:spcAft>
                <a:buClr>
                  <a:srgbClr val="000000"/>
                </a:buClr>
                <a:buSzPts val="2200"/>
                <a:buFont typeface="Arial"/>
                <a:buNone/>
              </a:pPr>
              <a:r>
                <a:rPr lang="en" sz="2200" b="0" i="0" u="none" strike="noStrike" cap="none">
                  <a:solidFill>
                    <a:schemeClr val="dk1"/>
                  </a:solidFill>
                  <a:latin typeface="Calibri"/>
                  <a:ea typeface="Calibri"/>
                  <a:cs typeface="Calibri"/>
                  <a:sym typeface="Calibri"/>
                </a:rPr>
                <a:t>Course formats (in-person, hybrid, fully online)</a:t>
              </a:r>
              <a:endParaRPr sz="2200" b="0" i="0" u="none" strike="noStrike" cap="none">
                <a:solidFill>
                  <a:schemeClr val="dk1"/>
                </a:solidFill>
                <a:latin typeface="Calibri"/>
                <a:ea typeface="Calibri"/>
                <a:cs typeface="Calibri"/>
                <a:sym typeface="Calibri"/>
              </a:endParaRPr>
            </a:p>
          </p:txBody>
        </p:sp>
        <p:sp>
          <p:nvSpPr>
            <p:cNvPr id="606" name="Google Shape;606;p17"/>
            <p:cNvSpPr/>
            <p:nvPr/>
          </p:nvSpPr>
          <p:spPr>
            <a:xfrm>
              <a:off x="255894" y="1095607"/>
              <a:ext cx="730404" cy="730404"/>
            </a:xfrm>
            <a:prstGeom prst="ellipse">
              <a:avLst/>
            </a:prstGeom>
            <a:solidFill>
              <a:schemeClr val="lt1"/>
            </a:solidFill>
            <a:ln w="25400" cap="flat" cmpd="sng">
              <a:solidFill>
                <a:srgbClr val="1A9A7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7" name="Google Shape;607;p17"/>
            <p:cNvSpPr/>
            <p:nvPr/>
          </p:nvSpPr>
          <p:spPr>
            <a:xfrm>
              <a:off x="408695" y="1966962"/>
              <a:ext cx="8074760" cy="740665"/>
            </a:xfrm>
            <a:prstGeom prst="rect">
              <a:avLst/>
            </a:prstGeom>
            <a:solidFill>
              <a:schemeClr val="lt1"/>
            </a:solidFill>
            <a:ln w="254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8" name="Google Shape;608;p17"/>
            <p:cNvSpPr txBox="1"/>
            <p:nvPr/>
          </p:nvSpPr>
          <p:spPr>
            <a:xfrm>
              <a:off x="408695" y="1966962"/>
              <a:ext cx="8074760" cy="740665"/>
            </a:xfrm>
            <a:prstGeom prst="rect">
              <a:avLst/>
            </a:prstGeom>
            <a:noFill/>
            <a:ln>
              <a:noFill/>
            </a:ln>
          </p:spPr>
          <p:txBody>
            <a:bodyPr spcFirstLastPara="1" wrap="square" lIns="463800" tIns="55875" rIns="55875" bIns="55875" anchor="ctr" anchorCtr="0">
              <a:noAutofit/>
            </a:bodyPr>
            <a:lstStyle/>
            <a:p>
              <a:pPr marL="0" marR="0" lvl="0" indent="0" algn="l" rtl="0">
                <a:lnSpc>
                  <a:spcPct val="90000"/>
                </a:lnSpc>
                <a:spcBef>
                  <a:spcPts val="0"/>
                </a:spcBef>
                <a:spcAft>
                  <a:spcPts val="0"/>
                </a:spcAft>
                <a:buClr>
                  <a:srgbClr val="000000"/>
                </a:buClr>
                <a:buSzPts val="2200"/>
                <a:buFont typeface="Arial"/>
                <a:buNone/>
              </a:pPr>
              <a:r>
                <a:rPr lang="en" sz="2200" b="0" i="0" u="none" strike="noStrike" cap="none">
                  <a:solidFill>
                    <a:schemeClr val="dk1"/>
                  </a:solidFill>
                  <a:latin typeface="Calibri"/>
                  <a:ea typeface="Calibri"/>
                  <a:cs typeface="Calibri"/>
                  <a:sym typeface="Calibri"/>
                </a:rPr>
                <a:t>Student populations</a:t>
              </a:r>
              <a:endParaRPr sz="2200" b="0" i="0" u="none" strike="noStrike" cap="none">
                <a:solidFill>
                  <a:schemeClr val="dk1"/>
                </a:solidFill>
                <a:latin typeface="Calibri"/>
                <a:ea typeface="Calibri"/>
                <a:cs typeface="Calibri"/>
                <a:sym typeface="Calibri"/>
              </a:endParaRPr>
            </a:p>
          </p:txBody>
        </p:sp>
        <p:sp>
          <p:nvSpPr>
            <p:cNvPr id="609" name="Google Shape;609;p17"/>
            <p:cNvSpPr/>
            <p:nvPr/>
          </p:nvSpPr>
          <p:spPr>
            <a:xfrm>
              <a:off x="43492" y="1972092"/>
              <a:ext cx="730404" cy="730404"/>
            </a:xfrm>
            <a:prstGeom prst="ellipse">
              <a:avLst/>
            </a:prstGeom>
            <a:solidFill>
              <a:schemeClr val="lt1"/>
            </a:solidFill>
            <a:ln w="25400" cap="flat" cmpd="sng">
              <a:solidFill>
                <a:srgbClr val="1A9A7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610" name="Google Shape;610;p17" descr="Classroom with solid fill"/>
          <p:cNvPicPr preferRelativeResize="0"/>
          <p:nvPr/>
        </p:nvPicPr>
        <p:blipFill rotWithShape="1">
          <a:blip r:embed="rId3">
            <a:alphaModFix/>
          </a:blip>
          <a:srcRect/>
          <a:stretch/>
        </p:blipFill>
        <p:spPr>
          <a:xfrm>
            <a:off x="615244" y="3276503"/>
            <a:ext cx="615245" cy="615245"/>
          </a:xfrm>
          <a:prstGeom prst="rect">
            <a:avLst/>
          </a:prstGeom>
          <a:noFill/>
          <a:ln>
            <a:noFill/>
          </a:ln>
        </p:spPr>
      </p:pic>
      <p:pic>
        <p:nvPicPr>
          <p:cNvPr id="611" name="Google Shape;611;p17"/>
          <p:cNvPicPr preferRelativeResize="0"/>
          <p:nvPr/>
        </p:nvPicPr>
        <p:blipFill rotWithShape="1">
          <a:blip r:embed="rId4">
            <a:alphaModFix/>
          </a:blip>
          <a:srcRect/>
          <a:stretch/>
        </p:blipFill>
        <p:spPr>
          <a:xfrm>
            <a:off x="437393" y="2414949"/>
            <a:ext cx="615245" cy="602267"/>
          </a:xfrm>
          <a:prstGeom prst="rect">
            <a:avLst/>
          </a:prstGeom>
          <a:noFill/>
          <a:ln>
            <a:noFill/>
          </a:ln>
        </p:spPr>
      </p:pic>
      <p:pic>
        <p:nvPicPr>
          <p:cNvPr id="612" name="Google Shape;612;p17"/>
          <p:cNvPicPr preferRelativeResize="0"/>
          <p:nvPr/>
        </p:nvPicPr>
        <p:blipFill rotWithShape="1">
          <a:blip r:embed="rId5">
            <a:alphaModFix/>
          </a:blip>
          <a:srcRect/>
          <a:stretch/>
        </p:blipFill>
        <p:spPr>
          <a:xfrm>
            <a:off x="433212" y="4174987"/>
            <a:ext cx="587738" cy="587738"/>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616"/>
        <p:cNvGrpSpPr/>
        <p:nvPr/>
      </p:nvGrpSpPr>
      <p:grpSpPr>
        <a:xfrm>
          <a:off x="0" y="0"/>
          <a:ext cx="0" cy="0"/>
          <a:chOff x="0" y="0"/>
          <a:chExt cx="0" cy="0"/>
        </a:xfrm>
      </p:grpSpPr>
      <p:sp>
        <p:nvSpPr>
          <p:cNvPr id="617" name="Google Shape;617;p18"/>
          <p:cNvSpPr txBox="1">
            <a:spLocks noGrp="1"/>
          </p:cNvSpPr>
          <p:nvPr>
            <p:ph type="title"/>
          </p:nvPr>
        </p:nvSpPr>
        <p:spPr>
          <a:xfrm>
            <a:off x="1401750" y="445025"/>
            <a:ext cx="74307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90000"/>
              </a:lnSpc>
              <a:spcBef>
                <a:spcPts val="0"/>
              </a:spcBef>
              <a:spcAft>
                <a:spcPts val="0"/>
              </a:spcAft>
              <a:buClr>
                <a:schemeClr val="dk1"/>
              </a:buClr>
              <a:buSzPct val="94276"/>
              <a:buFont typeface="Calibri"/>
              <a:buNone/>
            </a:pPr>
            <a:r>
              <a:rPr lang="en" b="1">
                <a:highlight>
                  <a:schemeClr val="lt1"/>
                </a:highlight>
              </a:rPr>
              <a:t>References</a:t>
            </a:r>
            <a:endParaRPr b="1">
              <a:highlight>
                <a:schemeClr val="lt1"/>
              </a:highlight>
            </a:endParaRPr>
          </a:p>
        </p:txBody>
      </p:sp>
      <p:sp>
        <p:nvSpPr>
          <p:cNvPr id="618" name="Google Shape;618;p18"/>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p>
            <a:pPr marL="0" lvl="0" indent="0" algn="l" rtl="0">
              <a:lnSpc>
                <a:spcPct val="90000"/>
              </a:lnSpc>
              <a:spcBef>
                <a:spcPts val="1200"/>
              </a:spcBef>
              <a:spcAft>
                <a:spcPts val="0"/>
              </a:spcAft>
              <a:buClr>
                <a:schemeClr val="dk1"/>
              </a:buClr>
              <a:buSzPts val="1800"/>
              <a:buNone/>
            </a:pPr>
            <a:r>
              <a:rPr lang="en"/>
              <a:t>Brearley, A. M., Rott, K. W., &amp; Le, L. J. (2023). A biostatistical literacy course: Teaching medical and public health professionals to read and interpret statistics in the published Literature. </a:t>
            </a:r>
            <a:r>
              <a:rPr lang="en" i="1"/>
              <a:t>Journal of Statistics and Data Science Education</a:t>
            </a:r>
            <a:r>
              <a:rPr lang="en"/>
              <a:t>.</a:t>
            </a:r>
            <a:endParaRPr/>
          </a:p>
          <a:p>
            <a:pPr marL="0" lvl="0" indent="0" algn="l" rtl="0">
              <a:lnSpc>
                <a:spcPct val="90000"/>
              </a:lnSpc>
              <a:spcBef>
                <a:spcPts val="1200"/>
              </a:spcBef>
              <a:spcAft>
                <a:spcPts val="0"/>
              </a:spcAft>
              <a:buClr>
                <a:schemeClr val="dk1"/>
              </a:buClr>
              <a:buSzPts val="1800"/>
              <a:buNone/>
            </a:pPr>
            <a:r>
              <a:rPr lang="en"/>
              <a:t>Motulsky, H. (2018). </a:t>
            </a:r>
            <a:r>
              <a:rPr lang="en" i="1"/>
              <a:t>Intuitive biostatistics: a nonmathematical guide to statistical thinking</a:t>
            </a:r>
            <a:r>
              <a:rPr lang="en"/>
              <a:t>. Oxford University Press, USA.</a:t>
            </a:r>
            <a:endParaRPr/>
          </a:p>
          <a:p>
            <a:pPr marL="0" lvl="0" indent="0" algn="l" rtl="0">
              <a:lnSpc>
                <a:spcPct val="90000"/>
              </a:lnSpc>
              <a:spcBef>
                <a:spcPts val="1200"/>
              </a:spcBef>
              <a:spcAft>
                <a:spcPts val="0"/>
              </a:spcAft>
              <a:buClr>
                <a:schemeClr val="dk1"/>
              </a:buClr>
              <a:buSzPts val="1800"/>
              <a:buNone/>
            </a:pPr>
            <a:r>
              <a:rPr lang="en"/>
              <a:t>Ziegler, L., &amp; Garfield, J. (2018). Developing a statistical literacy assessment for the modern introductory statistics course. </a:t>
            </a:r>
            <a:r>
              <a:rPr lang="en" i="1"/>
              <a:t>Statistics Education Research Journal</a:t>
            </a:r>
            <a:r>
              <a:rPr lang="en"/>
              <a:t>, 17(2), 161-178.</a:t>
            </a:r>
            <a:endParaRPr/>
          </a:p>
          <a:p>
            <a:pPr marL="0" lvl="0" indent="0" algn="l" rtl="0">
              <a:lnSpc>
                <a:spcPct val="90000"/>
              </a:lnSpc>
              <a:spcBef>
                <a:spcPts val="1200"/>
              </a:spcBef>
              <a:spcAft>
                <a:spcPts val="0"/>
              </a:spcAft>
              <a:buClr>
                <a:schemeClr val="dk1"/>
              </a:buClr>
              <a:buSzPts val="1800"/>
              <a:buNone/>
            </a:pPr>
            <a:endParaRPr>
              <a:highlight>
                <a:srgbClr val="FFFF00"/>
              </a:highlight>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22"/>
        <p:cNvGrpSpPr/>
        <p:nvPr/>
      </p:nvGrpSpPr>
      <p:grpSpPr>
        <a:xfrm>
          <a:off x="0" y="0"/>
          <a:ext cx="0" cy="0"/>
          <a:chOff x="0" y="0"/>
          <a:chExt cx="0" cy="0"/>
        </a:xfrm>
      </p:grpSpPr>
      <p:sp>
        <p:nvSpPr>
          <p:cNvPr id="623" name="Google Shape;623;g242a68b9ce5_0_432"/>
          <p:cNvSpPr/>
          <p:nvPr/>
        </p:nvSpPr>
        <p:spPr>
          <a:xfrm>
            <a:off x="0" y="0"/>
            <a:ext cx="9144000" cy="51435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624" name="Google Shape;624;g242a68b9ce5_0_432"/>
          <p:cNvSpPr/>
          <p:nvPr/>
        </p:nvSpPr>
        <p:spPr>
          <a:xfrm flipH="1">
            <a:off x="-2" y="0"/>
            <a:ext cx="9144000" cy="5143500"/>
          </a:xfrm>
          <a:prstGeom prst="rect">
            <a:avLst/>
          </a:prstGeom>
          <a:gradFill>
            <a:gsLst>
              <a:gs pos="0">
                <a:srgbClr val="0E4D3B"/>
              </a:gs>
              <a:gs pos="100000">
                <a:srgbClr val="000000"/>
              </a:gs>
            </a:gsLst>
            <a:lin ang="13800146"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625" name="Google Shape;625;g242a68b9ce5_0_432"/>
          <p:cNvSpPr/>
          <p:nvPr/>
        </p:nvSpPr>
        <p:spPr>
          <a:xfrm rot="10800000">
            <a:off x="0" y="132"/>
            <a:ext cx="9144000" cy="4801800"/>
          </a:xfrm>
          <a:prstGeom prst="rect">
            <a:avLst/>
          </a:prstGeom>
          <a:gradFill>
            <a:gsLst>
              <a:gs pos="0">
                <a:srgbClr val="157359">
                  <a:alpha val="56470"/>
                </a:srgbClr>
              </a:gs>
              <a:gs pos="1000">
                <a:srgbClr val="157359">
                  <a:alpha val="56470"/>
                </a:srgbClr>
              </a:gs>
              <a:gs pos="100000">
                <a:srgbClr val="000000"/>
              </a:gs>
            </a:gsLst>
            <a:lin ang="1499992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626" name="Google Shape;626;g242a68b9ce5_0_432"/>
          <p:cNvSpPr/>
          <p:nvPr/>
        </p:nvSpPr>
        <p:spPr>
          <a:xfrm rot="5400000" flipH="1">
            <a:off x="1997234" y="-1990499"/>
            <a:ext cx="5143500" cy="9124500"/>
          </a:xfrm>
          <a:prstGeom prst="rect">
            <a:avLst/>
          </a:prstGeom>
          <a:gradFill>
            <a:gsLst>
              <a:gs pos="0">
                <a:srgbClr val="0E4D3B">
                  <a:alpha val="0"/>
                </a:srgbClr>
              </a:gs>
              <a:gs pos="13000">
                <a:srgbClr val="0E4D3B">
                  <a:alpha val="0"/>
                </a:srgbClr>
              </a:gs>
              <a:gs pos="99000">
                <a:srgbClr val="000000">
                  <a:alpha val="25490"/>
                </a:srgbClr>
              </a:gs>
              <a:gs pos="100000">
                <a:srgbClr val="000000">
                  <a:alpha val="25490"/>
                </a:srgbClr>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627" name="Google Shape;627;g242a68b9ce5_0_432"/>
          <p:cNvSpPr/>
          <p:nvPr/>
        </p:nvSpPr>
        <p:spPr>
          <a:xfrm flipH="1">
            <a:off x="4571073" y="0"/>
            <a:ext cx="4572000" cy="5143500"/>
          </a:xfrm>
          <a:prstGeom prst="rect">
            <a:avLst/>
          </a:prstGeom>
          <a:gradFill>
            <a:gsLst>
              <a:gs pos="0">
                <a:srgbClr val="0E4D3B">
                  <a:alpha val="0"/>
                </a:srgbClr>
              </a:gs>
              <a:gs pos="13000">
                <a:srgbClr val="0E4D3B">
                  <a:alpha val="0"/>
                </a:srgbClr>
              </a:gs>
              <a:gs pos="99000">
                <a:srgbClr val="157359">
                  <a:alpha val="47450"/>
                </a:srgbClr>
              </a:gs>
              <a:gs pos="100000">
                <a:srgbClr val="157359">
                  <a:alpha val="47450"/>
                </a:srgbClr>
              </a:gs>
            </a:gsLst>
            <a:lin ang="59999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628" name="Google Shape;628;g242a68b9ce5_0_432"/>
          <p:cNvSpPr/>
          <p:nvPr/>
        </p:nvSpPr>
        <p:spPr>
          <a:xfrm flipH="1">
            <a:off x="50" y="-2"/>
            <a:ext cx="9137100" cy="5154000"/>
          </a:xfrm>
          <a:prstGeom prst="rect">
            <a:avLst/>
          </a:prstGeom>
          <a:gradFill>
            <a:gsLst>
              <a:gs pos="0">
                <a:srgbClr val="000000">
                  <a:alpha val="32549"/>
                </a:srgbClr>
              </a:gs>
              <a:gs pos="13000">
                <a:srgbClr val="000000">
                  <a:alpha val="32549"/>
                </a:srgbClr>
              </a:gs>
              <a:gs pos="99000">
                <a:srgbClr val="157359">
                  <a:alpha val="0"/>
                </a:srgbClr>
              </a:gs>
              <a:gs pos="100000">
                <a:srgbClr val="157359">
                  <a:alpha val="0"/>
                </a:srgbClr>
              </a:gs>
            </a:gsLst>
            <a:lin ang="4800126"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629" name="Google Shape;629;g242a68b9ce5_0_432"/>
          <p:cNvSpPr/>
          <p:nvPr/>
        </p:nvSpPr>
        <p:spPr>
          <a:xfrm>
            <a:off x="740784" y="3036"/>
            <a:ext cx="7662432" cy="3546780"/>
          </a:xfrm>
          <a:custGeom>
            <a:avLst/>
            <a:gdLst/>
            <a:ahLst/>
            <a:cxnLst/>
            <a:rect l="l" t="t" r="r" b="b"/>
            <a:pathLst>
              <a:path w="10216576" h="4729040" extrusionOk="0">
                <a:moveTo>
                  <a:pt x="0" y="0"/>
                </a:moveTo>
                <a:lnTo>
                  <a:pt x="10216576" y="0"/>
                </a:lnTo>
                <a:lnTo>
                  <a:pt x="10210268" y="124944"/>
                </a:lnTo>
                <a:cubicBezTo>
                  <a:pt x="9947637" y="2710997"/>
                  <a:pt x="7763635" y="4729040"/>
                  <a:pt x="5108288" y="4729040"/>
                </a:cubicBezTo>
                <a:cubicBezTo>
                  <a:pt x="2452942" y="4729040"/>
                  <a:pt x="268937" y="2710997"/>
                  <a:pt x="6309" y="124944"/>
                </a:cubicBezTo>
                <a:close/>
              </a:path>
            </a:pathLst>
          </a:custGeom>
          <a:gradFill>
            <a:gsLst>
              <a:gs pos="0">
                <a:srgbClr val="0E4D3B">
                  <a:alpha val="1568"/>
                </a:srgbClr>
              </a:gs>
              <a:gs pos="7000">
                <a:srgbClr val="0E4D3B">
                  <a:alpha val="1568"/>
                </a:srgbClr>
              </a:gs>
              <a:gs pos="99000">
                <a:srgbClr val="1D9A78">
                  <a:alpha val="21568"/>
                </a:srgbClr>
              </a:gs>
              <a:gs pos="100000">
                <a:srgbClr val="1D9A78">
                  <a:alpha val="21568"/>
                </a:srgbClr>
              </a:gs>
            </a:gsLst>
            <a:lin ang="10200138"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630" name="Google Shape;630;g242a68b9ce5_0_432"/>
          <p:cNvSpPr txBox="1">
            <a:spLocks noGrp="1"/>
          </p:cNvSpPr>
          <p:nvPr>
            <p:ph type="title"/>
          </p:nvPr>
        </p:nvSpPr>
        <p:spPr>
          <a:xfrm>
            <a:off x="457200" y="435757"/>
            <a:ext cx="8189700" cy="23109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C000"/>
              </a:buClr>
              <a:buSzPts val="6000"/>
              <a:buFont typeface="Calibri"/>
              <a:buNone/>
            </a:pPr>
            <a:r>
              <a:rPr lang="en" sz="6000" b="1">
                <a:solidFill>
                  <a:srgbClr val="FFC000"/>
                </a:solidFill>
              </a:rPr>
              <a:t>Thank You!</a:t>
            </a:r>
            <a:endParaRPr sz="4400">
              <a:solidFill>
                <a:srgbClr val="FFFFFF"/>
              </a:solidFill>
              <a:latin typeface="Calibri"/>
              <a:ea typeface="Calibri"/>
              <a:cs typeface="Calibri"/>
              <a:sym typeface="Calibri"/>
            </a:endParaRPr>
          </a:p>
        </p:txBody>
      </p:sp>
      <p:sp>
        <p:nvSpPr>
          <p:cNvPr id="631" name="Google Shape;631;g242a68b9ce5_0_432"/>
          <p:cNvSpPr txBox="1">
            <a:spLocks noGrp="1"/>
          </p:cNvSpPr>
          <p:nvPr>
            <p:ph type="title" idx="4294967295"/>
          </p:nvPr>
        </p:nvSpPr>
        <p:spPr>
          <a:xfrm>
            <a:off x="0" y="3584575"/>
            <a:ext cx="7715250" cy="11826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FFC000"/>
              </a:buClr>
              <a:buSzPts val="6000"/>
              <a:buFont typeface="Calibri"/>
              <a:buNone/>
            </a:pPr>
            <a:r>
              <a:rPr lang="en">
                <a:solidFill>
                  <a:srgbClr val="FFFFFF"/>
                </a:solidFill>
              </a:rPr>
              <a:t>RaoVNV.github.io/BiostatLiteracyProject</a:t>
            </a:r>
            <a:endParaRPr>
              <a:solidFill>
                <a:srgbClr val="FFFFFF"/>
              </a:solidFill>
              <a:latin typeface="Calibri"/>
              <a:ea typeface="Calibri"/>
              <a:cs typeface="Calibri"/>
              <a:sym typeface="Calibri"/>
            </a:endParaRPr>
          </a:p>
        </p:txBody>
      </p:sp>
      <p:sp>
        <p:nvSpPr>
          <p:cNvPr id="632" name="Google Shape;632;g242a68b9ce5_0_432"/>
          <p:cNvSpPr/>
          <p:nvPr/>
        </p:nvSpPr>
        <p:spPr>
          <a:xfrm flipH="1">
            <a:off x="497100" y="2401032"/>
            <a:ext cx="2337539" cy="1107900"/>
          </a:xfrm>
          <a:prstGeom prst="round2DiagRect">
            <a:avLst>
              <a:gd name="adj1" fmla="val 16667"/>
              <a:gd name="adj2" fmla="val 0"/>
            </a:avLst>
          </a:prstGeom>
          <a:solidFill>
            <a:schemeClr val="lt1"/>
          </a:solid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 sz="1800" b="0" i="0" u="none" strike="noStrike" cap="none">
                <a:solidFill>
                  <a:schemeClr val="dk1"/>
                </a:solidFill>
                <a:latin typeface="Calibri"/>
                <a:ea typeface="Calibri"/>
                <a:cs typeface="Calibri"/>
                <a:sym typeface="Calibri"/>
              </a:rPr>
              <a:t>Michael R. Jiroutek</a:t>
            </a:r>
            <a:endParaRPr sz="1800" b="0" i="0" u="none" strike="noStrike" cap="none">
              <a:solidFill>
                <a:schemeClr val="dk1"/>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600"/>
              <a:buFont typeface="Arial"/>
              <a:buNone/>
            </a:pPr>
            <a:r>
              <a:rPr lang="en" sz="1500" b="0" i="0" u="none" strike="noStrike" cap="none">
                <a:solidFill>
                  <a:schemeClr val="dk1"/>
                </a:solidFill>
                <a:latin typeface="Calibri"/>
                <a:ea typeface="Calibri"/>
                <a:cs typeface="Calibri"/>
                <a:sym typeface="Calibri"/>
              </a:rPr>
              <a:t>jiroutekm@campbell.edu</a:t>
            </a:r>
            <a:endParaRPr sz="1500" b="0" i="0" u="none" strike="noStrike" cap="none">
              <a:solidFill>
                <a:schemeClr val="dk1"/>
              </a:solidFill>
              <a:latin typeface="Calibri"/>
              <a:ea typeface="Calibri"/>
              <a:cs typeface="Calibri"/>
              <a:sym typeface="Calibri"/>
            </a:endParaRPr>
          </a:p>
        </p:txBody>
      </p:sp>
      <p:sp>
        <p:nvSpPr>
          <p:cNvPr id="633" name="Google Shape;633;g242a68b9ce5_0_432"/>
          <p:cNvSpPr/>
          <p:nvPr/>
        </p:nvSpPr>
        <p:spPr>
          <a:xfrm>
            <a:off x="3678696" y="2396098"/>
            <a:ext cx="1895700" cy="1107900"/>
          </a:xfrm>
          <a:prstGeom prst="round2DiagRect">
            <a:avLst>
              <a:gd name="adj1" fmla="val 16667"/>
              <a:gd name="adj2" fmla="val 0"/>
            </a:avLst>
          </a:prstGeom>
          <a:solidFill>
            <a:srgbClr val="FFC000"/>
          </a:solid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 sz="1800" b="0" i="0" u="none" strike="noStrike" cap="none">
                <a:solidFill>
                  <a:schemeClr val="dk1"/>
                </a:solidFill>
                <a:latin typeface="Calibri"/>
                <a:ea typeface="Calibri"/>
                <a:cs typeface="Calibri"/>
                <a:sym typeface="Calibri"/>
              </a:rPr>
              <a:t>Laura</a:t>
            </a:r>
            <a:r>
              <a:rPr lang="en" sz="1400" b="0" i="0" u="none" strike="noStrike" cap="none">
                <a:solidFill>
                  <a:srgbClr val="000000"/>
                </a:solidFill>
                <a:latin typeface="Arial"/>
                <a:ea typeface="Arial"/>
                <a:cs typeface="Arial"/>
                <a:sym typeface="Arial"/>
              </a:rPr>
              <a:t> </a:t>
            </a:r>
            <a:r>
              <a:rPr lang="en" sz="1800" b="0" i="0" u="none" strike="noStrike" cap="none">
                <a:solidFill>
                  <a:schemeClr val="dk1"/>
                </a:solidFill>
                <a:latin typeface="Calibri"/>
                <a:ea typeface="Calibri"/>
                <a:cs typeface="Calibri"/>
                <a:sym typeface="Calibri"/>
              </a:rPr>
              <a:t>Le</a:t>
            </a:r>
            <a:endParaRPr sz="1800" b="0" i="0" u="none" strike="noStrike" cap="none">
              <a:solidFill>
                <a:schemeClr val="dk1"/>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600"/>
              <a:buFont typeface="Arial"/>
              <a:buNone/>
            </a:pPr>
            <a:r>
              <a:rPr lang="en" sz="1500" b="0" i="0" u="none" strike="noStrike" cap="none">
                <a:solidFill>
                  <a:schemeClr val="dk1"/>
                </a:solidFill>
                <a:latin typeface="Calibri"/>
                <a:ea typeface="Calibri"/>
                <a:cs typeface="Calibri"/>
                <a:sym typeface="Calibri"/>
              </a:rPr>
              <a:t>free0312@umn.edu</a:t>
            </a:r>
            <a:endParaRPr sz="1500" b="0" i="0" u="none" strike="noStrike" cap="none">
              <a:solidFill>
                <a:schemeClr val="dk1"/>
              </a:solidFill>
              <a:latin typeface="Calibri"/>
              <a:ea typeface="Calibri"/>
              <a:cs typeface="Calibri"/>
              <a:sym typeface="Calibri"/>
            </a:endParaRPr>
          </a:p>
        </p:txBody>
      </p:sp>
      <p:sp>
        <p:nvSpPr>
          <p:cNvPr id="634" name="Google Shape;634;g242a68b9ce5_0_432"/>
          <p:cNvSpPr/>
          <p:nvPr/>
        </p:nvSpPr>
        <p:spPr>
          <a:xfrm flipH="1">
            <a:off x="6541690" y="2376154"/>
            <a:ext cx="1967026" cy="1107900"/>
          </a:xfrm>
          <a:prstGeom prst="round2DiagRect">
            <a:avLst>
              <a:gd name="adj1" fmla="val 16667"/>
              <a:gd name="adj2" fmla="val 0"/>
            </a:avLst>
          </a:prstGeom>
          <a:solidFill>
            <a:schemeClr val="lt1"/>
          </a:solid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 sz="1800" b="0" i="0" u="none" strike="noStrike" cap="none">
                <a:solidFill>
                  <a:srgbClr val="000000"/>
                </a:solidFill>
                <a:latin typeface="Calibri"/>
                <a:ea typeface="Calibri"/>
                <a:cs typeface="Calibri"/>
                <a:sym typeface="Calibri"/>
              </a:rPr>
              <a:t>V.N. Vimal</a:t>
            </a:r>
            <a:r>
              <a:rPr lang="en" sz="1400" b="0" i="0" u="none" strike="noStrike" cap="none">
                <a:solidFill>
                  <a:srgbClr val="000000"/>
                </a:solidFill>
                <a:latin typeface="Arial"/>
                <a:ea typeface="Arial"/>
                <a:cs typeface="Arial"/>
                <a:sym typeface="Arial"/>
              </a:rPr>
              <a:t> </a:t>
            </a:r>
            <a:r>
              <a:rPr lang="en" sz="1800" b="0" i="0" u="none" strike="noStrike" cap="none">
                <a:solidFill>
                  <a:srgbClr val="000000"/>
                </a:solidFill>
                <a:latin typeface="Calibri"/>
                <a:ea typeface="Calibri"/>
                <a:cs typeface="Calibri"/>
                <a:sym typeface="Calibri"/>
              </a:rPr>
              <a:t>Rao</a:t>
            </a:r>
            <a:endParaRPr sz="1800" b="0" i="0" u="none" strike="noStrike" cap="none">
              <a:solidFill>
                <a:srgbClr val="000000"/>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600"/>
              <a:buFont typeface="Arial"/>
              <a:buNone/>
            </a:pPr>
            <a:r>
              <a:rPr lang="en" sz="1500" b="0" i="0" u="none" strike="noStrike" cap="none">
                <a:solidFill>
                  <a:srgbClr val="000000"/>
                </a:solidFill>
                <a:latin typeface="Calibri"/>
                <a:ea typeface="Calibri"/>
                <a:cs typeface="Calibri"/>
                <a:sym typeface="Calibri"/>
              </a:rPr>
              <a:t>raovnv@illinois.edu</a:t>
            </a:r>
            <a:endParaRPr sz="1500" b="0" i="0" u="none" strike="noStrike" cap="none">
              <a:solidFill>
                <a:srgbClr val="000000"/>
              </a:solidFill>
              <a:latin typeface="Calibri"/>
              <a:ea typeface="Calibri"/>
              <a:cs typeface="Calibri"/>
              <a:sym typeface="Calibri"/>
            </a:endParaRPr>
          </a:p>
        </p:txBody>
      </p:sp>
      <p:sp>
        <p:nvSpPr>
          <p:cNvPr id="635" name="Google Shape;635;g242a68b9ce5_0_432"/>
          <p:cNvSpPr txBox="1"/>
          <p:nvPr/>
        </p:nvSpPr>
        <p:spPr>
          <a:xfrm>
            <a:off x="6849" y="4801933"/>
            <a:ext cx="4557374" cy="36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 sz="1800" b="0" i="0" u="none" strike="noStrike" cap="none">
                <a:solidFill>
                  <a:schemeClr val="lt1"/>
                </a:solidFill>
                <a:latin typeface="Calibri"/>
                <a:ea typeface="Calibri"/>
                <a:cs typeface="Calibri"/>
                <a:sym typeface="Calibri"/>
              </a:rPr>
              <a:t>RSS Teaching Statistics Seminar Jan. 24, 2024</a:t>
            </a:r>
            <a:endParaRPr sz="1400" b="0" i="0" u="none" strike="noStrike" cap="none">
              <a:solidFill>
                <a:srgbClr val="000000"/>
              </a:solidFill>
              <a:latin typeface="Arial"/>
              <a:ea typeface="Arial"/>
              <a:cs typeface="Arial"/>
              <a:sym typeface="Arial"/>
            </a:endParaRPr>
          </a:p>
        </p:txBody>
      </p:sp>
      <p:pic>
        <p:nvPicPr>
          <p:cNvPr id="636" name="Google Shape;636;g242a68b9ce5_0_432">
            <a:hlinkClick r:id="rId3"/>
          </p:cNvPr>
          <p:cNvPicPr preferRelativeResize="0"/>
          <p:nvPr/>
        </p:nvPicPr>
        <p:blipFill rotWithShape="1">
          <a:blip r:embed="rId4">
            <a:alphaModFix/>
          </a:blip>
          <a:srcRect/>
          <a:stretch/>
        </p:blipFill>
        <p:spPr>
          <a:xfrm>
            <a:off x="7880450" y="3760748"/>
            <a:ext cx="902725" cy="899452"/>
          </a:xfrm>
          <a:prstGeom prst="rect">
            <a:avLst/>
          </a:prstGeom>
          <a:noFill/>
          <a:ln w="19050" cap="flat" cmpd="sng">
            <a:solidFill>
              <a:srgbClr val="FFF2CC"/>
            </a:solidFill>
            <a:prstDash val="solid"/>
            <a:round/>
            <a:headEnd type="none" w="sm" len="sm"/>
            <a:tailEnd type="none" w="sm" len="sm"/>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1"/>
          <p:cNvSpPr/>
          <p:nvPr/>
        </p:nvSpPr>
        <p:spPr>
          <a:xfrm>
            <a:off x="-10510" y="-8517"/>
            <a:ext cx="4563900" cy="2590562"/>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54" name="Google Shape;154;p1"/>
          <p:cNvPicPr preferRelativeResize="0"/>
          <p:nvPr/>
        </p:nvPicPr>
        <p:blipFill rotWithShape="1">
          <a:blip r:embed="rId3">
            <a:alphaModFix/>
          </a:blip>
          <a:srcRect/>
          <a:stretch/>
        </p:blipFill>
        <p:spPr>
          <a:xfrm>
            <a:off x="3132308" y="48469"/>
            <a:ext cx="988200" cy="1476300"/>
          </a:xfrm>
          <a:prstGeom prst="ellipse">
            <a:avLst/>
          </a:prstGeom>
          <a:noFill/>
          <a:ln>
            <a:noFill/>
          </a:ln>
        </p:spPr>
      </p:pic>
      <p:pic>
        <p:nvPicPr>
          <p:cNvPr id="155" name="Google Shape;155;p1"/>
          <p:cNvPicPr preferRelativeResize="0"/>
          <p:nvPr/>
        </p:nvPicPr>
        <p:blipFill rotWithShape="1">
          <a:blip r:embed="rId4">
            <a:alphaModFix/>
          </a:blip>
          <a:srcRect/>
          <a:stretch/>
        </p:blipFill>
        <p:spPr>
          <a:xfrm>
            <a:off x="6083490" y="89109"/>
            <a:ext cx="1286400" cy="1286400"/>
          </a:xfrm>
          <a:prstGeom prst="ellipse">
            <a:avLst/>
          </a:prstGeom>
          <a:noFill/>
          <a:ln>
            <a:noFill/>
          </a:ln>
        </p:spPr>
      </p:pic>
      <p:cxnSp>
        <p:nvCxnSpPr>
          <p:cNvPr id="156" name="Google Shape;156;p1"/>
          <p:cNvCxnSpPr/>
          <p:nvPr/>
        </p:nvCxnSpPr>
        <p:spPr>
          <a:xfrm>
            <a:off x="3017520" y="-73442"/>
            <a:ext cx="0" cy="5303520"/>
          </a:xfrm>
          <a:prstGeom prst="straightConnector1">
            <a:avLst/>
          </a:prstGeom>
          <a:noFill/>
          <a:ln w="9525" cap="flat" cmpd="sng">
            <a:solidFill>
              <a:schemeClr val="accent1"/>
            </a:solidFill>
            <a:prstDash val="solid"/>
            <a:miter lim="800000"/>
            <a:headEnd type="none" w="sm" len="sm"/>
            <a:tailEnd type="none" w="sm" len="sm"/>
          </a:ln>
        </p:spPr>
      </p:cxnSp>
      <p:pic>
        <p:nvPicPr>
          <p:cNvPr id="157" name="Google Shape;157;p1"/>
          <p:cNvPicPr preferRelativeResize="0"/>
          <p:nvPr/>
        </p:nvPicPr>
        <p:blipFill rotWithShape="1">
          <a:blip r:embed="rId5">
            <a:alphaModFix/>
          </a:blip>
          <a:srcRect/>
          <a:stretch/>
        </p:blipFill>
        <p:spPr>
          <a:xfrm>
            <a:off x="4196569" y="708644"/>
            <a:ext cx="1721185" cy="353698"/>
          </a:xfrm>
          <a:prstGeom prst="rect">
            <a:avLst/>
          </a:prstGeom>
          <a:noFill/>
          <a:ln>
            <a:noFill/>
          </a:ln>
        </p:spPr>
      </p:pic>
      <p:sp>
        <p:nvSpPr>
          <p:cNvPr id="158" name="Google Shape;158;p1"/>
          <p:cNvSpPr txBox="1"/>
          <p:nvPr/>
        </p:nvSpPr>
        <p:spPr>
          <a:xfrm>
            <a:off x="4045970" y="149557"/>
            <a:ext cx="1419600" cy="495300"/>
          </a:xfrm>
          <a:prstGeom prst="rect">
            <a:avLst/>
          </a:prstGeom>
          <a:noFill/>
          <a:ln>
            <a:noFill/>
          </a:ln>
        </p:spPr>
        <p:txBody>
          <a:bodyPr spcFirstLastPara="1" wrap="square" lIns="91425" tIns="91425" rIns="91425" bIns="91425" anchor="t" anchorCtr="0">
            <a:normAutofit/>
          </a:bodyPr>
          <a:lstStyle/>
          <a:p>
            <a:pPr marL="114300" marR="0" lvl="0" indent="0" algn="ctr" rtl="0">
              <a:lnSpc>
                <a:spcPct val="90000"/>
              </a:lnSpc>
              <a:spcBef>
                <a:spcPts val="0"/>
              </a:spcBef>
              <a:spcAft>
                <a:spcPts val="0"/>
              </a:spcAft>
              <a:buClr>
                <a:schemeClr val="dk1"/>
              </a:buClr>
              <a:buSzPts val="1800"/>
              <a:buFont typeface="Arial"/>
              <a:buNone/>
            </a:pPr>
            <a:r>
              <a:rPr lang="en" sz="1900" b="1" i="0" u="none" strike="noStrike" cap="none">
                <a:solidFill>
                  <a:schemeClr val="dk1"/>
                </a:solidFill>
                <a:latin typeface="Aharoni"/>
                <a:ea typeface="Aharoni"/>
                <a:cs typeface="Aharoni"/>
                <a:sym typeface="Aharoni"/>
              </a:rPr>
              <a:t>Laura Le</a:t>
            </a:r>
            <a:endParaRPr sz="1400" b="0" i="0" u="none" strike="noStrike" cap="none">
              <a:solidFill>
                <a:srgbClr val="000000"/>
              </a:solidFill>
              <a:latin typeface="Arial"/>
              <a:ea typeface="Arial"/>
              <a:cs typeface="Arial"/>
              <a:sym typeface="Arial"/>
            </a:endParaRPr>
          </a:p>
        </p:txBody>
      </p:sp>
      <p:sp>
        <p:nvSpPr>
          <p:cNvPr id="159" name="Google Shape;159;p1"/>
          <p:cNvSpPr txBox="1"/>
          <p:nvPr/>
        </p:nvSpPr>
        <p:spPr>
          <a:xfrm>
            <a:off x="7289769" y="158284"/>
            <a:ext cx="1781700" cy="4953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chemeClr val="dk1"/>
              </a:buClr>
              <a:buSzPts val="1946"/>
              <a:buFont typeface="Arial"/>
              <a:buNone/>
            </a:pPr>
            <a:r>
              <a:rPr lang="en" sz="1900" b="1" i="0" u="none" strike="noStrike" cap="none">
                <a:solidFill>
                  <a:schemeClr val="dk1"/>
                </a:solidFill>
                <a:latin typeface="Aharoni"/>
                <a:ea typeface="Aharoni"/>
                <a:cs typeface="Aharoni"/>
                <a:sym typeface="Aharoni"/>
              </a:rPr>
              <a:t>V.N. Vimal Rao</a:t>
            </a:r>
            <a:endParaRPr sz="1900" b="0" i="0" u="none" strike="noStrike" cap="none">
              <a:solidFill>
                <a:srgbClr val="000000"/>
              </a:solidFill>
              <a:latin typeface="Arial"/>
              <a:ea typeface="Arial"/>
              <a:cs typeface="Arial"/>
              <a:sym typeface="Arial"/>
            </a:endParaRPr>
          </a:p>
        </p:txBody>
      </p:sp>
      <p:pic>
        <p:nvPicPr>
          <p:cNvPr id="160" name="Google Shape;160;p1"/>
          <p:cNvPicPr preferRelativeResize="0"/>
          <p:nvPr/>
        </p:nvPicPr>
        <p:blipFill rotWithShape="1">
          <a:blip r:embed="rId6">
            <a:alphaModFix/>
          </a:blip>
          <a:srcRect r="10229"/>
          <a:stretch/>
        </p:blipFill>
        <p:spPr>
          <a:xfrm>
            <a:off x="1089840" y="580486"/>
            <a:ext cx="1549942" cy="886968"/>
          </a:xfrm>
          <a:prstGeom prst="rect">
            <a:avLst/>
          </a:prstGeom>
          <a:noFill/>
          <a:ln>
            <a:noFill/>
          </a:ln>
        </p:spPr>
      </p:pic>
      <p:pic>
        <p:nvPicPr>
          <p:cNvPr id="161" name="Google Shape;161;p1"/>
          <p:cNvPicPr preferRelativeResize="0"/>
          <p:nvPr/>
        </p:nvPicPr>
        <p:blipFill rotWithShape="1">
          <a:blip r:embed="rId7">
            <a:alphaModFix/>
          </a:blip>
          <a:srcRect/>
          <a:stretch/>
        </p:blipFill>
        <p:spPr>
          <a:xfrm>
            <a:off x="112410" y="169308"/>
            <a:ext cx="990600" cy="1212600"/>
          </a:xfrm>
          <a:prstGeom prst="ellipse">
            <a:avLst/>
          </a:prstGeom>
          <a:noFill/>
          <a:ln>
            <a:noFill/>
          </a:ln>
        </p:spPr>
      </p:pic>
      <p:sp>
        <p:nvSpPr>
          <p:cNvPr id="162" name="Google Shape;162;p1"/>
          <p:cNvSpPr/>
          <p:nvPr/>
        </p:nvSpPr>
        <p:spPr>
          <a:xfrm>
            <a:off x="3554526" y="3380980"/>
            <a:ext cx="496800" cy="458400"/>
          </a:xfrm>
          <a:prstGeom prst="ellipse">
            <a:avLst/>
          </a:prstGeom>
          <a:solidFill>
            <a:schemeClr val="accent1"/>
          </a:solidFill>
          <a:ln w="12700" cap="flat" cmpd="sng">
            <a:solidFill>
              <a:srgbClr val="15705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0" i="0" u="none" strike="noStrike" cap="none">
                <a:solidFill>
                  <a:schemeClr val="lt1"/>
                </a:solidFill>
                <a:latin typeface="Calibri"/>
                <a:ea typeface="Calibri"/>
                <a:cs typeface="Calibri"/>
                <a:sym typeface="Calibri"/>
              </a:rPr>
              <a:t>20</a:t>
            </a:r>
            <a:endParaRPr sz="1400" b="0" i="0" u="none" strike="noStrike" cap="none">
              <a:solidFill>
                <a:srgbClr val="000000"/>
              </a:solidFill>
              <a:latin typeface="Arial"/>
              <a:ea typeface="Arial"/>
              <a:cs typeface="Arial"/>
              <a:sym typeface="Arial"/>
            </a:endParaRPr>
          </a:p>
        </p:txBody>
      </p:sp>
      <p:sp>
        <p:nvSpPr>
          <p:cNvPr id="163" name="Google Shape;163;p1"/>
          <p:cNvSpPr/>
          <p:nvPr/>
        </p:nvSpPr>
        <p:spPr>
          <a:xfrm>
            <a:off x="4698834" y="3112551"/>
            <a:ext cx="925200" cy="853500"/>
          </a:xfrm>
          <a:prstGeom prst="ellipse">
            <a:avLst/>
          </a:prstGeom>
          <a:solidFill>
            <a:schemeClr val="accent1"/>
          </a:solidFill>
          <a:ln w="12700" cap="flat" cmpd="sng">
            <a:solidFill>
              <a:srgbClr val="15705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0" i="0" u="none" strike="noStrike" cap="none">
                <a:solidFill>
                  <a:schemeClr val="lt1"/>
                </a:solidFill>
                <a:latin typeface="Calibri"/>
                <a:ea typeface="Calibri"/>
                <a:cs typeface="Calibri"/>
                <a:sym typeface="Calibri"/>
              </a:rPr>
              <a:t>90</a:t>
            </a:r>
            <a:endParaRPr sz="1400" b="0" i="0" u="none" strike="noStrike" cap="none">
              <a:solidFill>
                <a:srgbClr val="000000"/>
              </a:solidFill>
              <a:latin typeface="Arial"/>
              <a:ea typeface="Arial"/>
              <a:cs typeface="Arial"/>
              <a:sym typeface="Arial"/>
            </a:endParaRPr>
          </a:p>
        </p:txBody>
      </p:sp>
      <p:sp>
        <p:nvSpPr>
          <p:cNvPr id="164" name="Google Shape;164;p1"/>
          <p:cNvSpPr txBox="1"/>
          <p:nvPr/>
        </p:nvSpPr>
        <p:spPr>
          <a:xfrm>
            <a:off x="3119570" y="4066530"/>
            <a:ext cx="2741700" cy="1062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 sz="1800" b="1" i="0" u="none" strike="noStrike" cap="none">
                <a:solidFill>
                  <a:schemeClr val="dk1"/>
                </a:solidFill>
                <a:latin typeface="Calibri"/>
                <a:ea typeface="Calibri"/>
                <a:cs typeface="Calibri"/>
                <a:sym typeface="Calibri"/>
              </a:rPr>
              <a:t>Student Background:</a:t>
            </a:r>
            <a:endParaRPr sz="1400" b="1"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chemeClr val="dk1"/>
              </a:buClr>
              <a:buSzPts val="1500"/>
              <a:buFont typeface="Arial"/>
              <a:buChar char="•"/>
            </a:pPr>
            <a:r>
              <a:rPr lang="en" sz="1500" b="0" i="0" u="none" strike="noStrike" cap="none">
                <a:solidFill>
                  <a:schemeClr val="dk1"/>
                </a:solidFill>
                <a:latin typeface="Calibri"/>
                <a:ea typeface="Calibri"/>
                <a:cs typeface="Calibri"/>
                <a:sym typeface="Calibri"/>
              </a:rPr>
              <a:t>Public Health grad students</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chemeClr val="dk1"/>
              </a:buClr>
              <a:buSzPts val="1500"/>
              <a:buFont typeface="Arial"/>
              <a:buChar char="•"/>
            </a:pPr>
            <a:r>
              <a:rPr lang="en" sz="1500" b="0" i="0" u="none" strike="noStrike" cap="none">
                <a:solidFill>
                  <a:schemeClr val="dk1"/>
                </a:solidFill>
                <a:latin typeface="Calibri"/>
                <a:ea typeface="Calibri"/>
                <a:cs typeface="Calibri"/>
                <a:sym typeface="Calibri"/>
              </a:rPr>
              <a:t>Health Science professionals (e.g., DNP, DVM, Dentists)</a:t>
            </a:r>
            <a:endParaRPr sz="1400" b="0" i="0" u="none" strike="noStrike" cap="none">
              <a:solidFill>
                <a:srgbClr val="000000"/>
              </a:solidFill>
              <a:latin typeface="Arial"/>
              <a:ea typeface="Arial"/>
              <a:cs typeface="Arial"/>
              <a:sym typeface="Arial"/>
            </a:endParaRPr>
          </a:p>
        </p:txBody>
      </p:sp>
      <p:sp>
        <p:nvSpPr>
          <p:cNvPr id="165" name="Google Shape;165;p1"/>
          <p:cNvSpPr txBox="1"/>
          <p:nvPr/>
        </p:nvSpPr>
        <p:spPr>
          <a:xfrm>
            <a:off x="36515" y="1487176"/>
            <a:ext cx="2855686" cy="61551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 sz="1800" b="1" i="0" u="none" strike="noStrike" cap="none">
                <a:solidFill>
                  <a:schemeClr val="dk1"/>
                </a:solidFill>
                <a:latin typeface="Calibri"/>
                <a:ea typeface="Calibri"/>
                <a:cs typeface="Calibri"/>
                <a:sym typeface="Calibri"/>
              </a:rPr>
              <a:t>Class Format: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r>
              <a:rPr lang="en" sz="1600" b="0" i="0" u="none" strike="noStrike" cap="none">
                <a:solidFill>
                  <a:schemeClr val="dk1"/>
                </a:solidFill>
                <a:latin typeface="Calibri"/>
                <a:ea typeface="Calibri"/>
                <a:cs typeface="Calibri"/>
                <a:sym typeface="Calibri"/>
              </a:rPr>
              <a:t>      Online</a:t>
            </a:r>
            <a:endParaRPr sz="1400" b="0" i="0" u="none" strike="noStrike" cap="none">
              <a:solidFill>
                <a:srgbClr val="000000"/>
              </a:solidFill>
              <a:latin typeface="Arial"/>
              <a:ea typeface="Arial"/>
              <a:cs typeface="Arial"/>
              <a:sym typeface="Arial"/>
            </a:endParaRPr>
          </a:p>
        </p:txBody>
      </p:sp>
      <p:pic>
        <p:nvPicPr>
          <p:cNvPr id="166" name="Google Shape;166;p1"/>
          <p:cNvPicPr preferRelativeResize="0"/>
          <p:nvPr/>
        </p:nvPicPr>
        <p:blipFill rotWithShape="1">
          <a:blip r:embed="rId8">
            <a:alphaModFix/>
          </a:blip>
          <a:srcRect/>
          <a:stretch/>
        </p:blipFill>
        <p:spPr>
          <a:xfrm>
            <a:off x="423938" y="2102695"/>
            <a:ext cx="665922" cy="665922"/>
          </a:xfrm>
          <a:prstGeom prst="rect">
            <a:avLst/>
          </a:prstGeom>
          <a:noFill/>
          <a:ln>
            <a:noFill/>
          </a:ln>
        </p:spPr>
      </p:pic>
      <p:sp>
        <p:nvSpPr>
          <p:cNvPr id="167" name="Google Shape;167;p1"/>
          <p:cNvSpPr txBox="1"/>
          <p:nvPr/>
        </p:nvSpPr>
        <p:spPr>
          <a:xfrm>
            <a:off x="36515" y="2921085"/>
            <a:ext cx="2855685" cy="92328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 sz="1800" b="1" i="0" u="none" strike="noStrike" cap="none">
                <a:solidFill>
                  <a:schemeClr val="dk1"/>
                </a:solidFill>
                <a:latin typeface="Calibri"/>
                <a:ea typeface="Calibri"/>
                <a:cs typeface="Calibri"/>
                <a:sym typeface="Calibri"/>
              </a:rPr>
              <a:t>Class Size:</a:t>
            </a:r>
            <a:endParaRPr sz="1400" b="0" i="0" u="none" strike="noStrike" cap="none">
              <a:solidFill>
                <a:srgbClr val="000000"/>
              </a:solidFill>
              <a:latin typeface="Arial"/>
              <a:ea typeface="Arial"/>
              <a:cs typeface="Arial"/>
              <a:sym typeface="Arial"/>
            </a:endParaRPr>
          </a:p>
          <a:p>
            <a:pPr marL="404813" marR="0" lvl="0" indent="0" algn="l" rtl="0">
              <a:lnSpc>
                <a:spcPct val="100000"/>
              </a:lnSpc>
              <a:spcBef>
                <a:spcPts val="0"/>
              </a:spcBef>
              <a:spcAft>
                <a:spcPts val="0"/>
              </a:spcAft>
              <a:buClr>
                <a:srgbClr val="000000"/>
              </a:buClr>
              <a:buSzPts val="1800"/>
              <a:buFont typeface="Arial"/>
              <a:buNone/>
            </a:pPr>
            <a:r>
              <a:rPr lang="en" sz="1800" b="1" i="0" u="none" strike="noStrike" cap="none">
                <a:solidFill>
                  <a:schemeClr val="dk1"/>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a:p>
            <a:pPr marL="404813" marR="0" lvl="0" indent="0" algn="l" rtl="0">
              <a:lnSpc>
                <a:spcPct val="100000"/>
              </a:lnSpc>
              <a:spcBef>
                <a:spcPts val="0"/>
              </a:spcBef>
              <a:spcAft>
                <a:spcPts val="0"/>
              </a:spcAft>
              <a:buClr>
                <a:srgbClr val="000000"/>
              </a:buClr>
              <a:buSzPts val="1800"/>
              <a:buFont typeface="Arial"/>
              <a:buNone/>
            </a:pPr>
            <a:r>
              <a:rPr lang="en" sz="1800" b="1" i="0" u="none" strike="noStrike" cap="none">
                <a:solidFill>
                  <a:schemeClr val="dk1"/>
                </a:solidFill>
                <a:latin typeface="Calibri"/>
                <a:ea typeface="Calibri"/>
                <a:cs typeface="Calibri"/>
                <a:sym typeface="Calibri"/>
              </a:rPr>
              <a:t>	   </a:t>
            </a:r>
            <a:r>
              <a:rPr lang="en" sz="1800" b="0" i="0" u="none" strike="noStrike" cap="none">
                <a:solidFill>
                  <a:schemeClr val="dk1"/>
                </a:solidFill>
                <a:latin typeface="Calibri"/>
                <a:ea typeface="Calibri"/>
                <a:cs typeface="Calibri"/>
                <a:sym typeface="Calibri"/>
              </a:rPr>
              <a:t> to</a:t>
            </a:r>
            <a:endParaRPr sz="1800" b="1" i="0" u="none" strike="noStrike" cap="none">
              <a:solidFill>
                <a:schemeClr val="dk1"/>
              </a:solidFill>
              <a:latin typeface="Calibri"/>
              <a:ea typeface="Calibri"/>
              <a:cs typeface="Calibri"/>
              <a:sym typeface="Calibri"/>
            </a:endParaRPr>
          </a:p>
        </p:txBody>
      </p:sp>
      <p:sp>
        <p:nvSpPr>
          <p:cNvPr id="168" name="Google Shape;168;p1"/>
          <p:cNvSpPr txBox="1"/>
          <p:nvPr/>
        </p:nvSpPr>
        <p:spPr>
          <a:xfrm>
            <a:off x="47049" y="4066893"/>
            <a:ext cx="2855700" cy="831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 sz="1800" b="1" i="0" u="none" strike="noStrike" cap="none">
                <a:solidFill>
                  <a:schemeClr val="dk1"/>
                </a:solidFill>
                <a:latin typeface="Calibri"/>
                <a:ea typeface="Calibri"/>
                <a:cs typeface="Calibri"/>
                <a:sym typeface="Calibri"/>
              </a:rPr>
              <a:t>Student Background:</a:t>
            </a:r>
            <a:endParaRPr sz="1400" b="1"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chemeClr val="dk1"/>
              </a:buClr>
              <a:buSzPts val="1500"/>
              <a:buFont typeface="Arial"/>
              <a:buChar char="•"/>
            </a:pPr>
            <a:r>
              <a:rPr lang="en" sz="1500" b="0" i="0" u="none" strike="noStrike" cap="none">
                <a:solidFill>
                  <a:schemeClr val="dk1"/>
                </a:solidFill>
                <a:latin typeface="Calibri"/>
                <a:ea typeface="Calibri"/>
                <a:cs typeface="Calibri"/>
                <a:sym typeface="Calibri"/>
              </a:rPr>
              <a:t>Clinical research master’s students</a:t>
            </a:r>
            <a:endParaRPr sz="1400" b="0" i="0" u="none" strike="noStrike" cap="none">
              <a:solidFill>
                <a:srgbClr val="000000"/>
              </a:solidFill>
              <a:latin typeface="Arial"/>
              <a:ea typeface="Arial"/>
              <a:cs typeface="Arial"/>
              <a:sym typeface="Arial"/>
            </a:endParaRPr>
          </a:p>
        </p:txBody>
      </p:sp>
      <p:sp>
        <p:nvSpPr>
          <p:cNvPr id="169" name="Google Shape;169;p1"/>
          <p:cNvSpPr/>
          <p:nvPr/>
        </p:nvSpPr>
        <p:spPr>
          <a:xfrm>
            <a:off x="7870183" y="3330345"/>
            <a:ext cx="496800" cy="458400"/>
          </a:xfrm>
          <a:prstGeom prst="ellipse">
            <a:avLst/>
          </a:prstGeom>
          <a:solidFill>
            <a:schemeClr val="accent1"/>
          </a:solidFill>
          <a:ln w="12700" cap="flat" cmpd="sng">
            <a:solidFill>
              <a:srgbClr val="15705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0" i="0" u="none" strike="noStrike" cap="none">
                <a:solidFill>
                  <a:schemeClr val="lt1"/>
                </a:solidFill>
                <a:latin typeface="Calibri"/>
                <a:ea typeface="Calibri"/>
                <a:cs typeface="Calibri"/>
                <a:sym typeface="Calibri"/>
              </a:rPr>
              <a:t>25</a:t>
            </a:r>
            <a:endParaRPr sz="1400" b="0" i="0" u="none" strike="noStrike" cap="none">
              <a:solidFill>
                <a:srgbClr val="000000"/>
              </a:solidFill>
              <a:latin typeface="Arial"/>
              <a:ea typeface="Arial"/>
              <a:cs typeface="Arial"/>
              <a:sym typeface="Arial"/>
            </a:endParaRPr>
          </a:p>
        </p:txBody>
      </p:sp>
      <p:sp>
        <p:nvSpPr>
          <p:cNvPr id="170" name="Google Shape;170;p1"/>
          <p:cNvSpPr txBox="1"/>
          <p:nvPr/>
        </p:nvSpPr>
        <p:spPr>
          <a:xfrm>
            <a:off x="6093207" y="4074774"/>
            <a:ext cx="3003741" cy="1062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 sz="1800" b="1" i="0" u="none" strike="noStrike" cap="none">
                <a:solidFill>
                  <a:schemeClr val="dk1"/>
                </a:solidFill>
                <a:latin typeface="Calibri"/>
                <a:ea typeface="Calibri"/>
                <a:cs typeface="Calibri"/>
                <a:sym typeface="Calibri"/>
              </a:rPr>
              <a:t>Student Background:</a:t>
            </a:r>
            <a:endParaRPr sz="1400" b="1"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chemeClr val="dk1"/>
              </a:buClr>
              <a:buSzPts val="1500"/>
              <a:buFont typeface="Arial"/>
              <a:buChar char="•"/>
            </a:pPr>
            <a:r>
              <a:rPr lang="en" sz="1500" b="0" i="0" u="none" strike="noStrike" cap="none">
                <a:solidFill>
                  <a:schemeClr val="dk1"/>
                </a:solidFill>
                <a:latin typeface="Calibri"/>
                <a:ea typeface="Calibri"/>
                <a:cs typeface="Calibri"/>
                <a:sym typeface="Calibri"/>
              </a:rPr>
              <a:t>Public Health undergrad students</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chemeClr val="dk1"/>
              </a:buClr>
              <a:buSzPts val="1500"/>
              <a:buFont typeface="Arial"/>
              <a:buChar char="•"/>
            </a:pPr>
            <a:r>
              <a:rPr lang="en" sz="1500" b="0" i="0" u="none" strike="noStrike" cap="none">
                <a:solidFill>
                  <a:schemeClr val="dk1"/>
                </a:solidFill>
                <a:latin typeface="Calibri"/>
                <a:ea typeface="Calibri"/>
                <a:cs typeface="Calibri"/>
                <a:sym typeface="Calibri"/>
              </a:rPr>
              <a:t>Active duty military</a:t>
            </a:r>
            <a:endParaRPr sz="1400" b="0" i="0" u="none" strike="noStrike" cap="none">
              <a:solidFill>
                <a:srgbClr val="000000"/>
              </a:solidFill>
              <a:latin typeface="Arial"/>
              <a:ea typeface="Arial"/>
              <a:cs typeface="Arial"/>
              <a:sym typeface="Arial"/>
            </a:endParaRPr>
          </a:p>
        </p:txBody>
      </p:sp>
      <p:sp>
        <p:nvSpPr>
          <p:cNvPr id="171" name="Google Shape;171;p1"/>
          <p:cNvSpPr/>
          <p:nvPr/>
        </p:nvSpPr>
        <p:spPr>
          <a:xfrm>
            <a:off x="6632749" y="3421842"/>
            <a:ext cx="366900" cy="353700"/>
          </a:xfrm>
          <a:prstGeom prst="ellipse">
            <a:avLst/>
          </a:prstGeom>
          <a:solidFill>
            <a:schemeClr val="accent1"/>
          </a:solidFill>
          <a:ln w="12700" cap="flat" cmpd="sng">
            <a:solidFill>
              <a:srgbClr val="15705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0" i="0" u="none" strike="noStrike" cap="none">
                <a:solidFill>
                  <a:schemeClr val="lt1"/>
                </a:solidFill>
                <a:latin typeface="Calibri"/>
                <a:ea typeface="Calibri"/>
                <a:cs typeface="Calibri"/>
                <a:sym typeface="Calibri"/>
              </a:rPr>
              <a:t>8</a:t>
            </a:r>
            <a:endParaRPr sz="1400" b="0" i="0" u="none" strike="noStrike" cap="none">
              <a:solidFill>
                <a:srgbClr val="000000"/>
              </a:solidFill>
              <a:latin typeface="Arial"/>
              <a:ea typeface="Arial"/>
              <a:cs typeface="Arial"/>
              <a:sym typeface="Arial"/>
            </a:endParaRPr>
          </a:p>
        </p:txBody>
      </p:sp>
      <p:pic>
        <p:nvPicPr>
          <p:cNvPr id="172" name="Google Shape;172;p1"/>
          <p:cNvPicPr preferRelativeResize="0"/>
          <p:nvPr/>
        </p:nvPicPr>
        <p:blipFill rotWithShape="1">
          <a:blip r:embed="rId9">
            <a:alphaModFix/>
          </a:blip>
          <a:srcRect/>
          <a:stretch/>
        </p:blipFill>
        <p:spPr>
          <a:xfrm>
            <a:off x="7257983" y="826033"/>
            <a:ext cx="1721200" cy="319833"/>
          </a:xfrm>
          <a:prstGeom prst="rect">
            <a:avLst/>
          </a:prstGeom>
          <a:noFill/>
          <a:ln>
            <a:noFill/>
          </a:ln>
        </p:spPr>
      </p:pic>
      <p:sp>
        <p:nvSpPr>
          <p:cNvPr id="173" name="Google Shape;173;p1"/>
          <p:cNvSpPr/>
          <p:nvPr/>
        </p:nvSpPr>
        <p:spPr>
          <a:xfrm>
            <a:off x="1764197" y="3281985"/>
            <a:ext cx="666000" cy="615600"/>
          </a:xfrm>
          <a:prstGeom prst="ellipse">
            <a:avLst/>
          </a:prstGeom>
          <a:solidFill>
            <a:schemeClr val="accent1"/>
          </a:solidFill>
          <a:ln w="12700" cap="flat" cmpd="sng">
            <a:solidFill>
              <a:srgbClr val="15705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0" i="0" u="none" strike="noStrike" cap="none">
                <a:solidFill>
                  <a:schemeClr val="lt1"/>
                </a:solidFill>
                <a:latin typeface="Calibri"/>
                <a:ea typeface="Calibri"/>
                <a:cs typeface="Calibri"/>
                <a:sym typeface="Calibri"/>
              </a:rPr>
              <a:t>40</a:t>
            </a:r>
            <a:endParaRPr sz="1400" b="0" i="0" u="none" strike="noStrike" cap="none">
              <a:solidFill>
                <a:srgbClr val="000000"/>
              </a:solidFill>
              <a:latin typeface="Arial"/>
              <a:ea typeface="Arial"/>
              <a:cs typeface="Arial"/>
              <a:sym typeface="Arial"/>
            </a:endParaRPr>
          </a:p>
        </p:txBody>
      </p:sp>
      <p:sp>
        <p:nvSpPr>
          <p:cNvPr id="174" name="Google Shape;174;p1"/>
          <p:cNvSpPr/>
          <p:nvPr/>
        </p:nvSpPr>
        <p:spPr>
          <a:xfrm>
            <a:off x="494325" y="3433325"/>
            <a:ext cx="366900" cy="353700"/>
          </a:xfrm>
          <a:prstGeom prst="ellipse">
            <a:avLst/>
          </a:prstGeom>
          <a:solidFill>
            <a:schemeClr val="accent1"/>
          </a:solidFill>
          <a:ln w="12700" cap="flat" cmpd="sng">
            <a:solidFill>
              <a:srgbClr val="15705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0" i="0" u="none" strike="noStrike" cap="none">
                <a:solidFill>
                  <a:schemeClr val="lt1"/>
                </a:solidFill>
                <a:latin typeface="Calibri"/>
                <a:ea typeface="Calibri"/>
                <a:cs typeface="Calibri"/>
                <a:sym typeface="Calibri"/>
              </a:rPr>
              <a:t>8</a:t>
            </a:r>
            <a:endParaRPr sz="1400" b="0" i="0" u="none" strike="noStrike" cap="none">
              <a:solidFill>
                <a:srgbClr val="000000"/>
              </a:solidFill>
              <a:latin typeface="Arial"/>
              <a:ea typeface="Arial"/>
              <a:cs typeface="Arial"/>
              <a:sym typeface="Arial"/>
            </a:endParaRPr>
          </a:p>
        </p:txBody>
      </p:sp>
      <p:sp>
        <p:nvSpPr>
          <p:cNvPr id="175" name="Google Shape;175;p1"/>
          <p:cNvSpPr/>
          <p:nvPr/>
        </p:nvSpPr>
        <p:spPr>
          <a:xfrm>
            <a:off x="4568976" y="6726"/>
            <a:ext cx="4584025" cy="25674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 name="Google Shape;176;p1"/>
          <p:cNvSpPr/>
          <p:nvPr/>
        </p:nvSpPr>
        <p:spPr>
          <a:xfrm>
            <a:off x="2639778" y="2122424"/>
            <a:ext cx="4584000" cy="25905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77" name="Google Shape;177;p1"/>
          <p:cNvCxnSpPr/>
          <p:nvPr/>
        </p:nvCxnSpPr>
        <p:spPr>
          <a:xfrm>
            <a:off x="6045551" y="-62318"/>
            <a:ext cx="0" cy="5303520"/>
          </a:xfrm>
          <a:prstGeom prst="straightConnector1">
            <a:avLst/>
          </a:prstGeom>
          <a:noFill/>
          <a:ln w="9525" cap="flat" cmpd="sng">
            <a:solidFill>
              <a:schemeClr val="accent1"/>
            </a:solidFill>
            <a:prstDash val="solid"/>
            <a:miter lim="800000"/>
            <a:headEnd type="none" w="sm" len="sm"/>
            <a:tailEnd type="none" w="sm" len="sm"/>
          </a:ln>
        </p:spPr>
      </p:cxnSp>
      <p:sp>
        <p:nvSpPr>
          <p:cNvPr id="178" name="Google Shape;178;p1"/>
          <p:cNvSpPr txBox="1"/>
          <p:nvPr/>
        </p:nvSpPr>
        <p:spPr>
          <a:xfrm>
            <a:off x="1141550" y="77919"/>
            <a:ext cx="1313848" cy="514500"/>
          </a:xfrm>
          <a:prstGeom prst="rect">
            <a:avLst/>
          </a:prstGeom>
          <a:noFill/>
          <a:ln>
            <a:noFill/>
          </a:ln>
        </p:spPr>
        <p:txBody>
          <a:bodyPr spcFirstLastPara="1" wrap="square" lIns="91425" tIns="91425" rIns="91425" bIns="91425" anchor="t" anchorCtr="0">
            <a:noAutofit/>
          </a:bodyPr>
          <a:lstStyle/>
          <a:p>
            <a:pPr marL="114300" marR="0" lvl="0" indent="0" algn="ctr" rtl="0">
              <a:lnSpc>
                <a:spcPct val="90000"/>
              </a:lnSpc>
              <a:spcBef>
                <a:spcPts val="0"/>
              </a:spcBef>
              <a:spcAft>
                <a:spcPts val="0"/>
              </a:spcAft>
              <a:buClr>
                <a:schemeClr val="dk1"/>
              </a:buClr>
              <a:buSzPts val="1800"/>
              <a:buFont typeface="Arial"/>
              <a:buNone/>
            </a:pPr>
            <a:r>
              <a:rPr lang="en" sz="1900" b="1" i="0" u="none" strike="noStrike" cap="none">
                <a:solidFill>
                  <a:schemeClr val="dk1"/>
                </a:solidFill>
                <a:latin typeface="Aharoni"/>
                <a:ea typeface="Aharoni"/>
                <a:cs typeface="Aharoni"/>
                <a:sym typeface="Aharoni"/>
              </a:rPr>
              <a:t>Michael Jiroutek</a:t>
            </a:r>
            <a:endParaRPr sz="1900" b="1" i="0" u="none" strike="noStrike" cap="none">
              <a:solidFill>
                <a:schemeClr val="dk1"/>
              </a:solidFill>
              <a:latin typeface="Aharoni"/>
              <a:ea typeface="Aharoni"/>
              <a:cs typeface="Aharoni"/>
              <a:sym typeface="Aharoni"/>
            </a:endParaRPr>
          </a:p>
        </p:txBody>
      </p:sp>
      <p:sp>
        <p:nvSpPr>
          <p:cNvPr id="179" name="Google Shape;179;p1"/>
          <p:cNvSpPr txBox="1"/>
          <p:nvPr/>
        </p:nvSpPr>
        <p:spPr>
          <a:xfrm>
            <a:off x="3083060" y="1500571"/>
            <a:ext cx="2855686" cy="61551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 sz="1800" b="1" i="0" u="none" strike="noStrike" cap="none">
                <a:solidFill>
                  <a:schemeClr val="dk1"/>
                </a:solidFill>
                <a:latin typeface="Calibri"/>
                <a:ea typeface="Calibri"/>
                <a:cs typeface="Calibri"/>
                <a:sym typeface="Calibri"/>
              </a:rPr>
              <a:t>Class Format: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r>
              <a:rPr lang="en" sz="1600" b="0" i="0" u="none" strike="noStrike" cap="none">
                <a:solidFill>
                  <a:schemeClr val="dk1"/>
                </a:solidFill>
                <a:latin typeface="Calibri"/>
                <a:ea typeface="Calibri"/>
                <a:cs typeface="Calibri"/>
                <a:sym typeface="Calibri"/>
              </a:rPr>
              <a:t>      In-person             Online</a:t>
            </a:r>
            <a:endParaRPr sz="1400" b="0" i="0" u="none" strike="noStrike" cap="none">
              <a:solidFill>
                <a:srgbClr val="000000"/>
              </a:solidFill>
              <a:latin typeface="Arial"/>
              <a:ea typeface="Arial"/>
              <a:cs typeface="Arial"/>
              <a:sym typeface="Arial"/>
            </a:endParaRPr>
          </a:p>
        </p:txBody>
      </p:sp>
      <p:pic>
        <p:nvPicPr>
          <p:cNvPr id="180" name="Google Shape;180;p1"/>
          <p:cNvPicPr preferRelativeResize="0"/>
          <p:nvPr/>
        </p:nvPicPr>
        <p:blipFill rotWithShape="1">
          <a:blip r:embed="rId8">
            <a:alphaModFix/>
          </a:blip>
          <a:srcRect/>
          <a:stretch/>
        </p:blipFill>
        <p:spPr>
          <a:xfrm>
            <a:off x="4830853" y="2096352"/>
            <a:ext cx="665922" cy="665923"/>
          </a:xfrm>
          <a:prstGeom prst="rect">
            <a:avLst/>
          </a:prstGeom>
          <a:noFill/>
          <a:ln>
            <a:noFill/>
          </a:ln>
        </p:spPr>
      </p:pic>
      <p:pic>
        <p:nvPicPr>
          <p:cNvPr id="181" name="Google Shape;181;p1"/>
          <p:cNvPicPr preferRelativeResize="0"/>
          <p:nvPr/>
        </p:nvPicPr>
        <p:blipFill rotWithShape="1">
          <a:blip r:embed="rId10">
            <a:alphaModFix/>
          </a:blip>
          <a:srcRect/>
          <a:stretch/>
        </p:blipFill>
        <p:spPr>
          <a:xfrm>
            <a:off x="3555605" y="2094303"/>
            <a:ext cx="524632" cy="700970"/>
          </a:xfrm>
          <a:prstGeom prst="rect">
            <a:avLst/>
          </a:prstGeom>
          <a:noFill/>
          <a:ln>
            <a:noFill/>
          </a:ln>
        </p:spPr>
      </p:pic>
      <p:sp>
        <p:nvSpPr>
          <p:cNvPr id="182" name="Google Shape;182;p1"/>
          <p:cNvSpPr txBox="1"/>
          <p:nvPr/>
        </p:nvSpPr>
        <p:spPr>
          <a:xfrm>
            <a:off x="3083061" y="2932254"/>
            <a:ext cx="2855685" cy="92328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 sz="1800" b="1" i="0" u="none" strike="noStrike" cap="none">
                <a:solidFill>
                  <a:schemeClr val="dk1"/>
                </a:solidFill>
                <a:latin typeface="Calibri"/>
                <a:ea typeface="Calibri"/>
                <a:cs typeface="Calibri"/>
                <a:sym typeface="Calibri"/>
              </a:rPr>
              <a:t>Class Size:</a:t>
            </a:r>
            <a:endParaRPr sz="1400" b="0" i="0" u="none" strike="noStrike" cap="none">
              <a:solidFill>
                <a:srgbClr val="000000"/>
              </a:solidFill>
              <a:latin typeface="Arial"/>
              <a:ea typeface="Arial"/>
              <a:cs typeface="Arial"/>
              <a:sym typeface="Arial"/>
            </a:endParaRPr>
          </a:p>
          <a:p>
            <a:pPr marL="404813" marR="0" lvl="0" indent="0" algn="l" rtl="0">
              <a:lnSpc>
                <a:spcPct val="100000"/>
              </a:lnSpc>
              <a:spcBef>
                <a:spcPts val="0"/>
              </a:spcBef>
              <a:spcAft>
                <a:spcPts val="0"/>
              </a:spcAft>
              <a:buClr>
                <a:srgbClr val="000000"/>
              </a:buClr>
              <a:buSzPts val="1800"/>
              <a:buFont typeface="Arial"/>
              <a:buNone/>
            </a:pPr>
            <a:r>
              <a:rPr lang="en" sz="1800" b="1" i="0" u="none" strike="noStrike" cap="none">
                <a:solidFill>
                  <a:schemeClr val="dk1"/>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a:p>
            <a:pPr marL="404813" marR="0" lvl="0" indent="0" algn="l" rtl="0">
              <a:lnSpc>
                <a:spcPct val="100000"/>
              </a:lnSpc>
              <a:spcBef>
                <a:spcPts val="0"/>
              </a:spcBef>
              <a:spcAft>
                <a:spcPts val="0"/>
              </a:spcAft>
              <a:buClr>
                <a:srgbClr val="000000"/>
              </a:buClr>
              <a:buSzPts val="1800"/>
              <a:buFont typeface="Arial"/>
              <a:buNone/>
            </a:pPr>
            <a:r>
              <a:rPr lang="en" sz="1800" b="1" i="0" u="none" strike="noStrike" cap="none">
                <a:solidFill>
                  <a:schemeClr val="dk1"/>
                </a:solidFill>
                <a:latin typeface="Calibri"/>
                <a:ea typeface="Calibri"/>
                <a:cs typeface="Calibri"/>
                <a:sym typeface="Calibri"/>
              </a:rPr>
              <a:t>	     </a:t>
            </a:r>
            <a:r>
              <a:rPr lang="en" sz="1800" b="0" i="0" u="none" strike="noStrike" cap="none">
                <a:solidFill>
                  <a:schemeClr val="dk1"/>
                </a:solidFill>
                <a:latin typeface="Calibri"/>
                <a:ea typeface="Calibri"/>
                <a:cs typeface="Calibri"/>
                <a:sym typeface="Calibri"/>
              </a:rPr>
              <a:t>to </a:t>
            </a:r>
            <a:endParaRPr sz="1800" b="1" i="0" u="none" strike="noStrike" cap="none">
              <a:solidFill>
                <a:schemeClr val="dk1"/>
              </a:solidFill>
              <a:latin typeface="Calibri"/>
              <a:ea typeface="Calibri"/>
              <a:cs typeface="Calibri"/>
              <a:sym typeface="Calibri"/>
            </a:endParaRPr>
          </a:p>
        </p:txBody>
      </p:sp>
      <p:sp>
        <p:nvSpPr>
          <p:cNvPr id="183" name="Google Shape;183;p1"/>
          <p:cNvSpPr txBox="1"/>
          <p:nvPr/>
        </p:nvSpPr>
        <p:spPr>
          <a:xfrm>
            <a:off x="6093208" y="1510347"/>
            <a:ext cx="2855686" cy="61551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 sz="1800" b="1" i="0" u="none" strike="noStrike" cap="none">
                <a:solidFill>
                  <a:schemeClr val="dk1"/>
                </a:solidFill>
                <a:latin typeface="Calibri"/>
                <a:ea typeface="Calibri"/>
                <a:cs typeface="Calibri"/>
                <a:sym typeface="Calibri"/>
              </a:rPr>
              <a:t>Class Format: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r>
              <a:rPr lang="en" sz="1600" b="0" i="0" u="none" strike="noStrike" cap="none">
                <a:solidFill>
                  <a:schemeClr val="dk1"/>
                </a:solidFill>
                <a:latin typeface="Calibri"/>
                <a:ea typeface="Calibri"/>
                <a:cs typeface="Calibri"/>
                <a:sym typeface="Calibri"/>
              </a:rPr>
              <a:t>      Online</a:t>
            </a:r>
            <a:endParaRPr sz="1400" b="0" i="0" u="none" strike="noStrike" cap="none">
              <a:solidFill>
                <a:srgbClr val="000000"/>
              </a:solidFill>
              <a:latin typeface="Arial"/>
              <a:ea typeface="Arial"/>
              <a:cs typeface="Arial"/>
              <a:sym typeface="Arial"/>
            </a:endParaRPr>
          </a:p>
        </p:txBody>
      </p:sp>
      <p:pic>
        <p:nvPicPr>
          <p:cNvPr id="184" name="Google Shape;184;p1"/>
          <p:cNvPicPr preferRelativeResize="0"/>
          <p:nvPr/>
        </p:nvPicPr>
        <p:blipFill rotWithShape="1">
          <a:blip r:embed="rId8">
            <a:alphaModFix/>
          </a:blip>
          <a:srcRect/>
          <a:stretch/>
        </p:blipFill>
        <p:spPr>
          <a:xfrm>
            <a:off x="6477491" y="2102689"/>
            <a:ext cx="665922" cy="665923"/>
          </a:xfrm>
          <a:prstGeom prst="rect">
            <a:avLst/>
          </a:prstGeom>
          <a:noFill/>
          <a:ln>
            <a:noFill/>
          </a:ln>
        </p:spPr>
      </p:pic>
      <p:sp>
        <p:nvSpPr>
          <p:cNvPr id="185" name="Google Shape;185;p1"/>
          <p:cNvSpPr txBox="1"/>
          <p:nvPr/>
        </p:nvSpPr>
        <p:spPr>
          <a:xfrm>
            <a:off x="6093208" y="2936666"/>
            <a:ext cx="2855685" cy="92328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 sz="1800" b="1" i="0" u="none" strike="noStrike" cap="none">
                <a:solidFill>
                  <a:schemeClr val="dk1"/>
                </a:solidFill>
                <a:latin typeface="Calibri"/>
                <a:ea typeface="Calibri"/>
                <a:cs typeface="Calibri"/>
                <a:sym typeface="Calibri"/>
              </a:rPr>
              <a:t>Class Size:</a:t>
            </a:r>
            <a:endParaRPr sz="1400" b="0" i="0" u="none" strike="noStrike" cap="none">
              <a:solidFill>
                <a:srgbClr val="000000"/>
              </a:solidFill>
              <a:latin typeface="Arial"/>
              <a:ea typeface="Arial"/>
              <a:cs typeface="Arial"/>
              <a:sym typeface="Arial"/>
            </a:endParaRPr>
          </a:p>
          <a:p>
            <a:pPr marL="404813" marR="0" lvl="0" indent="0" algn="l" rtl="0">
              <a:lnSpc>
                <a:spcPct val="100000"/>
              </a:lnSpc>
              <a:spcBef>
                <a:spcPts val="0"/>
              </a:spcBef>
              <a:spcAft>
                <a:spcPts val="0"/>
              </a:spcAft>
              <a:buClr>
                <a:srgbClr val="000000"/>
              </a:buClr>
              <a:buSzPts val="1800"/>
              <a:buFont typeface="Arial"/>
              <a:buNone/>
            </a:pPr>
            <a:r>
              <a:rPr lang="en" sz="1800" b="1" i="0" u="none" strike="noStrike" cap="none">
                <a:solidFill>
                  <a:schemeClr val="dk1"/>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a:p>
            <a:pPr marL="404813" marR="0" lvl="0" indent="0" algn="l" rtl="0">
              <a:lnSpc>
                <a:spcPct val="100000"/>
              </a:lnSpc>
              <a:spcBef>
                <a:spcPts val="0"/>
              </a:spcBef>
              <a:spcAft>
                <a:spcPts val="0"/>
              </a:spcAft>
              <a:buClr>
                <a:srgbClr val="000000"/>
              </a:buClr>
              <a:buSzPts val="1800"/>
              <a:buFont typeface="Arial"/>
              <a:buNone/>
            </a:pPr>
            <a:r>
              <a:rPr lang="en" sz="1800" b="1" i="0" u="none" strike="noStrike" cap="none">
                <a:solidFill>
                  <a:schemeClr val="dk1"/>
                </a:solidFill>
                <a:latin typeface="Calibri"/>
                <a:ea typeface="Calibri"/>
                <a:cs typeface="Calibri"/>
                <a:sym typeface="Calibri"/>
              </a:rPr>
              <a:t>	       </a:t>
            </a:r>
            <a:r>
              <a:rPr lang="en" sz="1800" b="0" i="0" u="none" strike="noStrike" cap="none">
                <a:solidFill>
                  <a:schemeClr val="dk1"/>
                </a:solidFill>
                <a:latin typeface="Calibri"/>
                <a:ea typeface="Calibri"/>
                <a:cs typeface="Calibri"/>
                <a:sym typeface="Calibri"/>
              </a:rPr>
              <a:t>to </a:t>
            </a:r>
            <a:endParaRPr sz="1800" b="1" i="0" u="none" strike="noStrike" cap="none">
              <a:solidFill>
                <a:schemeClr val="dk1"/>
              </a:solidFill>
              <a:latin typeface="Calibri"/>
              <a:ea typeface="Calibri"/>
              <a:cs typeface="Calibri"/>
              <a:sym typeface="Calibri"/>
            </a:endParaRPr>
          </a:p>
        </p:txBody>
      </p:sp>
      <p:sp>
        <p:nvSpPr>
          <p:cNvPr id="186" name="Google Shape;186;p1"/>
          <p:cNvSpPr/>
          <p:nvPr/>
        </p:nvSpPr>
        <p:spPr>
          <a:xfrm>
            <a:off x="6055530" y="-1623"/>
            <a:ext cx="3129000" cy="5165700"/>
          </a:xfrm>
          <a:prstGeom prst="rect">
            <a:avLst/>
          </a:prstGeom>
          <a:solidFill>
            <a:srgbClr val="777A7C">
              <a:alpha val="83529"/>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 name="Google Shape;187;p1"/>
          <p:cNvSpPr/>
          <p:nvPr/>
        </p:nvSpPr>
        <p:spPr>
          <a:xfrm>
            <a:off x="3030546" y="-37170"/>
            <a:ext cx="3003900" cy="5165700"/>
          </a:xfrm>
          <a:prstGeom prst="roundRect">
            <a:avLst>
              <a:gd name="adj" fmla="val 7186"/>
            </a:avLst>
          </a:prstGeom>
          <a:noFill/>
          <a:ln w="25400" cap="flat" cmpd="sng">
            <a:solidFill>
              <a:srgbClr val="15705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88" name="Google Shape;188;p1"/>
          <p:cNvSpPr/>
          <p:nvPr/>
        </p:nvSpPr>
        <p:spPr>
          <a:xfrm>
            <a:off x="-5524" y="-46115"/>
            <a:ext cx="3027900" cy="5201972"/>
          </a:xfrm>
          <a:prstGeom prst="rect">
            <a:avLst/>
          </a:prstGeom>
          <a:solidFill>
            <a:srgbClr val="777A7C">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3"/>
          <p:cNvSpPr/>
          <p:nvPr/>
        </p:nvSpPr>
        <p:spPr>
          <a:xfrm>
            <a:off x="-10510" y="-8517"/>
            <a:ext cx="4563900" cy="2590562"/>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94" name="Google Shape;194;p3"/>
          <p:cNvPicPr preferRelativeResize="0"/>
          <p:nvPr/>
        </p:nvPicPr>
        <p:blipFill rotWithShape="1">
          <a:blip r:embed="rId3">
            <a:alphaModFix/>
          </a:blip>
          <a:srcRect/>
          <a:stretch/>
        </p:blipFill>
        <p:spPr>
          <a:xfrm>
            <a:off x="3132308" y="48469"/>
            <a:ext cx="988200" cy="1476300"/>
          </a:xfrm>
          <a:prstGeom prst="ellipse">
            <a:avLst/>
          </a:prstGeom>
          <a:noFill/>
          <a:ln>
            <a:noFill/>
          </a:ln>
        </p:spPr>
      </p:pic>
      <p:pic>
        <p:nvPicPr>
          <p:cNvPr id="195" name="Google Shape;195;p3"/>
          <p:cNvPicPr preferRelativeResize="0"/>
          <p:nvPr/>
        </p:nvPicPr>
        <p:blipFill rotWithShape="1">
          <a:blip r:embed="rId4">
            <a:alphaModFix/>
          </a:blip>
          <a:srcRect/>
          <a:stretch/>
        </p:blipFill>
        <p:spPr>
          <a:xfrm>
            <a:off x="6083490" y="89109"/>
            <a:ext cx="1286400" cy="1286400"/>
          </a:xfrm>
          <a:prstGeom prst="ellipse">
            <a:avLst/>
          </a:prstGeom>
          <a:noFill/>
          <a:ln>
            <a:noFill/>
          </a:ln>
        </p:spPr>
      </p:pic>
      <p:cxnSp>
        <p:nvCxnSpPr>
          <p:cNvPr id="196" name="Google Shape;196;p3"/>
          <p:cNvCxnSpPr/>
          <p:nvPr/>
        </p:nvCxnSpPr>
        <p:spPr>
          <a:xfrm>
            <a:off x="3017520" y="-73442"/>
            <a:ext cx="0" cy="5303520"/>
          </a:xfrm>
          <a:prstGeom prst="straightConnector1">
            <a:avLst/>
          </a:prstGeom>
          <a:noFill/>
          <a:ln w="9525" cap="flat" cmpd="sng">
            <a:solidFill>
              <a:schemeClr val="accent1"/>
            </a:solidFill>
            <a:prstDash val="solid"/>
            <a:miter lim="800000"/>
            <a:headEnd type="none" w="sm" len="sm"/>
            <a:tailEnd type="none" w="sm" len="sm"/>
          </a:ln>
        </p:spPr>
      </p:cxnSp>
      <p:pic>
        <p:nvPicPr>
          <p:cNvPr id="197" name="Google Shape;197;p3"/>
          <p:cNvPicPr preferRelativeResize="0"/>
          <p:nvPr/>
        </p:nvPicPr>
        <p:blipFill rotWithShape="1">
          <a:blip r:embed="rId5">
            <a:alphaModFix/>
          </a:blip>
          <a:srcRect/>
          <a:stretch/>
        </p:blipFill>
        <p:spPr>
          <a:xfrm>
            <a:off x="4196569" y="708644"/>
            <a:ext cx="1721185" cy="353698"/>
          </a:xfrm>
          <a:prstGeom prst="rect">
            <a:avLst/>
          </a:prstGeom>
          <a:noFill/>
          <a:ln>
            <a:noFill/>
          </a:ln>
        </p:spPr>
      </p:pic>
      <p:sp>
        <p:nvSpPr>
          <p:cNvPr id="198" name="Google Shape;198;p3"/>
          <p:cNvSpPr txBox="1"/>
          <p:nvPr/>
        </p:nvSpPr>
        <p:spPr>
          <a:xfrm>
            <a:off x="4045970" y="149557"/>
            <a:ext cx="1419600" cy="495300"/>
          </a:xfrm>
          <a:prstGeom prst="rect">
            <a:avLst/>
          </a:prstGeom>
          <a:noFill/>
          <a:ln>
            <a:noFill/>
          </a:ln>
        </p:spPr>
        <p:txBody>
          <a:bodyPr spcFirstLastPara="1" wrap="square" lIns="91425" tIns="91425" rIns="91425" bIns="91425" anchor="t" anchorCtr="0">
            <a:normAutofit/>
          </a:bodyPr>
          <a:lstStyle/>
          <a:p>
            <a:pPr marL="114300" marR="0" lvl="0" indent="0" algn="ctr" rtl="0">
              <a:lnSpc>
                <a:spcPct val="90000"/>
              </a:lnSpc>
              <a:spcBef>
                <a:spcPts val="0"/>
              </a:spcBef>
              <a:spcAft>
                <a:spcPts val="0"/>
              </a:spcAft>
              <a:buClr>
                <a:schemeClr val="dk1"/>
              </a:buClr>
              <a:buSzPts val="1800"/>
              <a:buFont typeface="Arial"/>
              <a:buNone/>
            </a:pPr>
            <a:r>
              <a:rPr lang="en" sz="1900" b="1" i="0" u="none" strike="noStrike" cap="none">
                <a:solidFill>
                  <a:schemeClr val="dk1"/>
                </a:solidFill>
                <a:latin typeface="Aharoni"/>
                <a:ea typeface="Aharoni"/>
                <a:cs typeface="Aharoni"/>
                <a:sym typeface="Aharoni"/>
              </a:rPr>
              <a:t>Laura Le</a:t>
            </a:r>
            <a:endParaRPr sz="1400" b="0" i="0" u="none" strike="noStrike" cap="none">
              <a:solidFill>
                <a:srgbClr val="000000"/>
              </a:solidFill>
              <a:latin typeface="Arial"/>
              <a:ea typeface="Arial"/>
              <a:cs typeface="Arial"/>
              <a:sym typeface="Arial"/>
            </a:endParaRPr>
          </a:p>
        </p:txBody>
      </p:sp>
      <p:sp>
        <p:nvSpPr>
          <p:cNvPr id="199" name="Google Shape;199;p3"/>
          <p:cNvSpPr txBox="1"/>
          <p:nvPr/>
        </p:nvSpPr>
        <p:spPr>
          <a:xfrm>
            <a:off x="7289769" y="158284"/>
            <a:ext cx="1781700" cy="4953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chemeClr val="dk1"/>
              </a:buClr>
              <a:buSzPts val="1946"/>
              <a:buFont typeface="Arial"/>
              <a:buNone/>
            </a:pPr>
            <a:r>
              <a:rPr lang="en" sz="1900" b="1" i="0" u="none" strike="noStrike" cap="none">
                <a:solidFill>
                  <a:schemeClr val="dk1"/>
                </a:solidFill>
                <a:latin typeface="Aharoni"/>
                <a:ea typeface="Aharoni"/>
                <a:cs typeface="Aharoni"/>
                <a:sym typeface="Aharoni"/>
              </a:rPr>
              <a:t>V.N. Vimal Rao</a:t>
            </a:r>
            <a:endParaRPr sz="1900" b="0" i="0" u="none" strike="noStrike" cap="none">
              <a:solidFill>
                <a:srgbClr val="000000"/>
              </a:solidFill>
              <a:latin typeface="Arial"/>
              <a:ea typeface="Arial"/>
              <a:cs typeface="Arial"/>
              <a:sym typeface="Arial"/>
            </a:endParaRPr>
          </a:p>
        </p:txBody>
      </p:sp>
      <p:pic>
        <p:nvPicPr>
          <p:cNvPr id="200" name="Google Shape;200;p3"/>
          <p:cNvPicPr preferRelativeResize="0"/>
          <p:nvPr/>
        </p:nvPicPr>
        <p:blipFill rotWithShape="1">
          <a:blip r:embed="rId6">
            <a:alphaModFix/>
          </a:blip>
          <a:srcRect r="10229"/>
          <a:stretch/>
        </p:blipFill>
        <p:spPr>
          <a:xfrm>
            <a:off x="1089840" y="580486"/>
            <a:ext cx="1549942" cy="886968"/>
          </a:xfrm>
          <a:prstGeom prst="rect">
            <a:avLst/>
          </a:prstGeom>
          <a:noFill/>
          <a:ln>
            <a:noFill/>
          </a:ln>
        </p:spPr>
      </p:pic>
      <p:pic>
        <p:nvPicPr>
          <p:cNvPr id="201" name="Google Shape;201;p3"/>
          <p:cNvPicPr preferRelativeResize="0"/>
          <p:nvPr/>
        </p:nvPicPr>
        <p:blipFill rotWithShape="1">
          <a:blip r:embed="rId7">
            <a:alphaModFix/>
          </a:blip>
          <a:srcRect/>
          <a:stretch/>
        </p:blipFill>
        <p:spPr>
          <a:xfrm>
            <a:off x="112410" y="169308"/>
            <a:ext cx="990600" cy="1212600"/>
          </a:xfrm>
          <a:prstGeom prst="ellipse">
            <a:avLst/>
          </a:prstGeom>
          <a:noFill/>
          <a:ln>
            <a:noFill/>
          </a:ln>
        </p:spPr>
      </p:pic>
      <p:sp>
        <p:nvSpPr>
          <p:cNvPr id="202" name="Google Shape;202;p3"/>
          <p:cNvSpPr/>
          <p:nvPr/>
        </p:nvSpPr>
        <p:spPr>
          <a:xfrm>
            <a:off x="3554526" y="3380980"/>
            <a:ext cx="496800" cy="458400"/>
          </a:xfrm>
          <a:prstGeom prst="ellipse">
            <a:avLst/>
          </a:prstGeom>
          <a:solidFill>
            <a:schemeClr val="accent1"/>
          </a:solidFill>
          <a:ln w="12700" cap="flat" cmpd="sng">
            <a:solidFill>
              <a:srgbClr val="15705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0" i="0" u="none" strike="noStrike" cap="none">
                <a:solidFill>
                  <a:schemeClr val="lt1"/>
                </a:solidFill>
                <a:latin typeface="Calibri"/>
                <a:ea typeface="Calibri"/>
                <a:cs typeface="Calibri"/>
                <a:sym typeface="Calibri"/>
              </a:rPr>
              <a:t>20</a:t>
            </a:r>
            <a:endParaRPr sz="1400" b="0" i="0" u="none" strike="noStrike" cap="none">
              <a:solidFill>
                <a:srgbClr val="000000"/>
              </a:solidFill>
              <a:latin typeface="Arial"/>
              <a:ea typeface="Arial"/>
              <a:cs typeface="Arial"/>
              <a:sym typeface="Arial"/>
            </a:endParaRPr>
          </a:p>
        </p:txBody>
      </p:sp>
      <p:sp>
        <p:nvSpPr>
          <p:cNvPr id="203" name="Google Shape;203;p3"/>
          <p:cNvSpPr/>
          <p:nvPr/>
        </p:nvSpPr>
        <p:spPr>
          <a:xfrm>
            <a:off x="4698834" y="3112551"/>
            <a:ext cx="925200" cy="853500"/>
          </a:xfrm>
          <a:prstGeom prst="ellipse">
            <a:avLst/>
          </a:prstGeom>
          <a:solidFill>
            <a:schemeClr val="accent1"/>
          </a:solidFill>
          <a:ln w="12700" cap="flat" cmpd="sng">
            <a:solidFill>
              <a:srgbClr val="15705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0" i="0" u="none" strike="noStrike" cap="none">
                <a:solidFill>
                  <a:schemeClr val="lt1"/>
                </a:solidFill>
                <a:latin typeface="Calibri"/>
                <a:ea typeface="Calibri"/>
                <a:cs typeface="Calibri"/>
                <a:sym typeface="Calibri"/>
              </a:rPr>
              <a:t>90</a:t>
            </a:r>
            <a:endParaRPr sz="1400" b="0" i="0" u="none" strike="noStrike" cap="none">
              <a:solidFill>
                <a:srgbClr val="000000"/>
              </a:solidFill>
              <a:latin typeface="Arial"/>
              <a:ea typeface="Arial"/>
              <a:cs typeface="Arial"/>
              <a:sym typeface="Arial"/>
            </a:endParaRPr>
          </a:p>
        </p:txBody>
      </p:sp>
      <p:sp>
        <p:nvSpPr>
          <p:cNvPr id="204" name="Google Shape;204;p3"/>
          <p:cNvSpPr txBox="1"/>
          <p:nvPr/>
        </p:nvSpPr>
        <p:spPr>
          <a:xfrm>
            <a:off x="3119570" y="4066530"/>
            <a:ext cx="2741700" cy="1062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 sz="1800" b="1" i="0" u="none" strike="noStrike" cap="none">
                <a:solidFill>
                  <a:schemeClr val="dk1"/>
                </a:solidFill>
                <a:latin typeface="Calibri"/>
                <a:ea typeface="Calibri"/>
                <a:cs typeface="Calibri"/>
                <a:sym typeface="Calibri"/>
              </a:rPr>
              <a:t>Student Background:</a:t>
            </a:r>
            <a:endParaRPr sz="1400" b="1"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chemeClr val="dk1"/>
              </a:buClr>
              <a:buSzPts val="1500"/>
              <a:buFont typeface="Arial"/>
              <a:buChar char="•"/>
            </a:pPr>
            <a:r>
              <a:rPr lang="en" sz="1500" b="0" i="0" u="none" strike="noStrike" cap="none">
                <a:solidFill>
                  <a:schemeClr val="dk1"/>
                </a:solidFill>
                <a:latin typeface="Calibri"/>
                <a:ea typeface="Calibri"/>
                <a:cs typeface="Calibri"/>
                <a:sym typeface="Calibri"/>
              </a:rPr>
              <a:t>Public Health grad students</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chemeClr val="dk1"/>
              </a:buClr>
              <a:buSzPts val="1500"/>
              <a:buFont typeface="Arial"/>
              <a:buChar char="•"/>
            </a:pPr>
            <a:r>
              <a:rPr lang="en" sz="1500" b="0" i="0" u="none" strike="noStrike" cap="none">
                <a:solidFill>
                  <a:schemeClr val="dk1"/>
                </a:solidFill>
                <a:latin typeface="Calibri"/>
                <a:ea typeface="Calibri"/>
                <a:cs typeface="Calibri"/>
                <a:sym typeface="Calibri"/>
              </a:rPr>
              <a:t>Health Science professionals (e.g., DNP, DVM, Dentists)</a:t>
            </a:r>
            <a:endParaRPr sz="1400" b="0" i="0" u="none" strike="noStrike" cap="none">
              <a:solidFill>
                <a:srgbClr val="000000"/>
              </a:solidFill>
              <a:latin typeface="Arial"/>
              <a:ea typeface="Arial"/>
              <a:cs typeface="Arial"/>
              <a:sym typeface="Arial"/>
            </a:endParaRPr>
          </a:p>
        </p:txBody>
      </p:sp>
      <p:sp>
        <p:nvSpPr>
          <p:cNvPr id="205" name="Google Shape;205;p3"/>
          <p:cNvSpPr txBox="1"/>
          <p:nvPr/>
        </p:nvSpPr>
        <p:spPr>
          <a:xfrm>
            <a:off x="36515" y="1487176"/>
            <a:ext cx="2855686" cy="61551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 sz="1800" b="1" i="0" u="none" strike="noStrike" cap="none">
                <a:solidFill>
                  <a:schemeClr val="dk1"/>
                </a:solidFill>
                <a:latin typeface="Calibri"/>
                <a:ea typeface="Calibri"/>
                <a:cs typeface="Calibri"/>
                <a:sym typeface="Calibri"/>
              </a:rPr>
              <a:t>Class Format: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r>
              <a:rPr lang="en" sz="1600" b="0" i="0" u="none" strike="noStrike" cap="none">
                <a:solidFill>
                  <a:schemeClr val="dk1"/>
                </a:solidFill>
                <a:latin typeface="Calibri"/>
                <a:ea typeface="Calibri"/>
                <a:cs typeface="Calibri"/>
                <a:sym typeface="Calibri"/>
              </a:rPr>
              <a:t>      Online</a:t>
            </a:r>
            <a:endParaRPr sz="1400" b="0" i="0" u="none" strike="noStrike" cap="none">
              <a:solidFill>
                <a:srgbClr val="000000"/>
              </a:solidFill>
              <a:latin typeface="Arial"/>
              <a:ea typeface="Arial"/>
              <a:cs typeface="Arial"/>
              <a:sym typeface="Arial"/>
            </a:endParaRPr>
          </a:p>
        </p:txBody>
      </p:sp>
      <p:pic>
        <p:nvPicPr>
          <p:cNvPr id="206" name="Google Shape;206;p3"/>
          <p:cNvPicPr preferRelativeResize="0"/>
          <p:nvPr/>
        </p:nvPicPr>
        <p:blipFill rotWithShape="1">
          <a:blip r:embed="rId8">
            <a:alphaModFix/>
          </a:blip>
          <a:srcRect/>
          <a:stretch/>
        </p:blipFill>
        <p:spPr>
          <a:xfrm>
            <a:off x="423938" y="2102695"/>
            <a:ext cx="665922" cy="665922"/>
          </a:xfrm>
          <a:prstGeom prst="rect">
            <a:avLst/>
          </a:prstGeom>
          <a:noFill/>
          <a:ln>
            <a:noFill/>
          </a:ln>
        </p:spPr>
      </p:pic>
      <p:sp>
        <p:nvSpPr>
          <p:cNvPr id="207" name="Google Shape;207;p3"/>
          <p:cNvSpPr txBox="1"/>
          <p:nvPr/>
        </p:nvSpPr>
        <p:spPr>
          <a:xfrm>
            <a:off x="36515" y="2921085"/>
            <a:ext cx="2855685" cy="92328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 sz="1800" b="1" i="0" u="none" strike="noStrike" cap="none">
                <a:solidFill>
                  <a:schemeClr val="dk1"/>
                </a:solidFill>
                <a:latin typeface="Calibri"/>
                <a:ea typeface="Calibri"/>
                <a:cs typeface="Calibri"/>
                <a:sym typeface="Calibri"/>
              </a:rPr>
              <a:t>Class Size:</a:t>
            </a:r>
            <a:endParaRPr sz="1400" b="0" i="0" u="none" strike="noStrike" cap="none">
              <a:solidFill>
                <a:srgbClr val="000000"/>
              </a:solidFill>
              <a:latin typeface="Arial"/>
              <a:ea typeface="Arial"/>
              <a:cs typeface="Arial"/>
              <a:sym typeface="Arial"/>
            </a:endParaRPr>
          </a:p>
          <a:p>
            <a:pPr marL="404813" marR="0" lvl="0" indent="0" algn="l" rtl="0">
              <a:lnSpc>
                <a:spcPct val="100000"/>
              </a:lnSpc>
              <a:spcBef>
                <a:spcPts val="0"/>
              </a:spcBef>
              <a:spcAft>
                <a:spcPts val="0"/>
              </a:spcAft>
              <a:buClr>
                <a:srgbClr val="000000"/>
              </a:buClr>
              <a:buSzPts val="1800"/>
              <a:buFont typeface="Arial"/>
              <a:buNone/>
            </a:pPr>
            <a:r>
              <a:rPr lang="en" sz="1800" b="1" i="0" u="none" strike="noStrike" cap="none">
                <a:solidFill>
                  <a:schemeClr val="dk1"/>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a:p>
            <a:pPr marL="404813" marR="0" lvl="0" indent="0" algn="l" rtl="0">
              <a:lnSpc>
                <a:spcPct val="100000"/>
              </a:lnSpc>
              <a:spcBef>
                <a:spcPts val="0"/>
              </a:spcBef>
              <a:spcAft>
                <a:spcPts val="0"/>
              </a:spcAft>
              <a:buClr>
                <a:srgbClr val="000000"/>
              </a:buClr>
              <a:buSzPts val="1800"/>
              <a:buFont typeface="Arial"/>
              <a:buNone/>
            </a:pPr>
            <a:r>
              <a:rPr lang="en" sz="1800" b="1" i="0" u="none" strike="noStrike" cap="none">
                <a:solidFill>
                  <a:schemeClr val="dk1"/>
                </a:solidFill>
                <a:latin typeface="Calibri"/>
                <a:ea typeface="Calibri"/>
                <a:cs typeface="Calibri"/>
                <a:sym typeface="Calibri"/>
              </a:rPr>
              <a:t>	   </a:t>
            </a:r>
            <a:r>
              <a:rPr lang="en" sz="1800" b="0" i="0" u="none" strike="noStrike" cap="none">
                <a:solidFill>
                  <a:schemeClr val="dk1"/>
                </a:solidFill>
                <a:latin typeface="Calibri"/>
                <a:ea typeface="Calibri"/>
                <a:cs typeface="Calibri"/>
                <a:sym typeface="Calibri"/>
              </a:rPr>
              <a:t> to</a:t>
            </a:r>
            <a:endParaRPr sz="1800" b="1" i="0" u="none" strike="noStrike" cap="none">
              <a:solidFill>
                <a:schemeClr val="dk1"/>
              </a:solidFill>
              <a:latin typeface="Calibri"/>
              <a:ea typeface="Calibri"/>
              <a:cs typeface="Calibri"/>
              <a:sym typeface="Calibri"/>
            </a:endParaRPr>
          </a:p>
        </p:txBody>
      </p:sp>
      <p:sp>
        <p:nvSpPr>
          <p:cNvPr id="208" name="Google Shape;208;p3"/>
          <p:cNvSpPr txBox="1"/>
          <p:nvPr/>
        </p:nvSpPr>
        <p:spPr>
          <a:xfrm>
            <a:off x="47049" y="4066893"/>
            <a:ext cx="2855700" cy="831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 sz="1800" b="1" i="0" u="none" strike="noStrike" cap="none">
                <a:solidFill>
                  <a:schemeClr val="dk1"/>
                </a:solidFill>
                <a:latin typeface="Calibri"/>
                <a:ea typeface="Calibri"/>
                <a:cs typeface="Calibri"/>
                <a:sym typeface="Calibri"/>
              </a:rPr>
              <a:t>Student Background:</a:t>
            </a:r>
            <a:endParaRPr sz="1400" b="1"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chemeClr val="dk1"/>
              </a:buClr>
              <a:buSzPts val="1500"/>
              <a:buFont typeface="Arial"/>
              <a:buChar char="•"/>
            </a:pPr>
            <a:r>
              <a:rPr lang="en" sz="1500" b="0" i="0" u="none" strike="noStrike" cap="none">
                <a:solidFill>
                  <a:schemeClr val="dk1"/>
                </a:solidFill>
                <a:latin typeface="Calibri"/>
                <a:ea typeface="Calibri"/>
                <a:cs typeface="Calibri"/>
                <a:sym typeface="Calibri"/>
              </a:rPr>
              <a:t>Clinical research master’s students</a:t>
            </a:r>
            <a:endParaRPr sz="1400" b="0" i="0" u="none" strike="noStrike" cap="none">
              <a:solidFill>
                <a:srgbClr val="000000"/>
              </a:solidFill>
              <a:latin typeface="Arial"/>
              <a:ea typeface="Arial"/>
              <a:cs typeface="Arial"/>
              <a:sym typeface="Arial"/>
            </a:endParaRPr>
          </a:p>
        </p:txBody>
      </p:sp>
      <p:sp>
        <p:nvSpPr>
          <p:cNvPr id="209" name="Google Shape;209;p3"/>
          <p:cNvSpPr/>
          <p:nvPr/>
        </p:nvSpPr>
        <p:spPr>
          <a:xfrm>
            <a:off x="7870183" y="3330345"/>
            <a:ext cx="496800" cy="458400"/>
          </a:xfrm>
          <a:prstGeom prst="ellipse">
            <a:avLst/>
          </a:prstGeom>
          <a:solidFill>
            <a:schemeClr val="accent1"/>
          </a:solidFill>
          <a:ln w="12700" cap="flat" cmpd="sng">
            <a:solidFill>
              <a:srgbClr val="15705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0" i="0" u="none" strike="noStrike" cap="none">
                <a:solidFill>
                  <a:schemeClr val="lt1"/>
                </a:solidFill>
                <a:latin typeface="Calibri"/>
                <a:ea typeface="Calibri"/>
                <a:cs typeface="Calibri"/>
                <a:sym typeface="Calibri"/>
              </a:rPr>
              <a:t>25</a:t>
            </a:r>
            <a:endParaRPr sz="1400" b="0" i="0" u="none" strike="noStrike" cap="none">
              <a:solidFill>
                <a:srgbClr val="000000"/>
              </a:solidFill>
              <a:latin typeface="Arial"/>
              <a:ea typeface="Arial"/>
              <a:cs typeface="Arial"/>
              <a:sym typeface="Arial"/>
            </a:endParaRPr>
          </a:p>
        </p:txBody>
      </p:sp>
      <p:sp>
        <p:nvSpPr>
          <p:cNvPr id="210" name="Google Shape;210;p3"/>
          <p:cNvSpPr txBox="1"/>
          <p:nvPr/>
        </p:nvSpPr>
        <p:spPr>
          <a:xfrm>
            <a:off x="6093207" y="4074774"/>
            <a:ext cx="3003741" cy="1062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 sz="1800" b="1" i="0" u="none" strike="noStrike" cap="none">
                <a:solidFill>
                  <a:schemeClr val="dk1"/>
                </a:solidFill>
                <a:latin typeface="Calibri"/>
                <a:ea typeface="Calibri"/>
                <a:cs typeface="Calibri"/>
                <a:sym typeface="Calibri"/>
              </a:rPr>
              <a:t>Student Background:</a:t>
            </a:r>
            <a:endParaRPr sz="1400" b="1"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chemeClr val="dk1"/>
              </a:buClr>
              <a:buSzPts val="1500"/>
              <a:buFont typeface="Arial"/>
              <a:buChar char="•"/>
            </a:pPr>
            <a:r>
              <a:rPr lang="en" sz="1500" b="0" i="0" u="none" strike="noStrike" cap="none">
                <a:solidFill>
                  <a:schemeClr val="dk1"/>
                </a:solidFill>
                <a:latin typeface="Calibri"/>
                <a:ea typeface="Calibri"/>
                <a:cs typeface="Calibri"/>
                <a:sym typeface="Calibri"/>
              </a:rPr>
              <a:t>Public Health undergrad students</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chemeClr val="dk1"/>
              </a:buClr>
              <a:buSzPts val="1500"/>
              <a:buFont typeface="Arial"/>
              <a:buChar char="•"/>
            </a:pPr>
            <a:r>
              <a:rPr lang="en" sz="1500" b="0" i="0" u="none" strike="noStrike" cap="none">
                <a:solidFill>
                  <a:schemeClr val="dk1"/>
                </a:solidFill>
                <a:latin typeface="Calibri"/>
                <a:ea typeface="Calibri"/>
                <a:cs typeface="Calibri"/>
                <a:sym typeface="Calibri"/>
              </a:rPr>
              <a:t>Active duty military</a:t>
            </a:r>
            <a:endParaRPr sz="1400" b="0" i="0" u="none" strike="noStrike" cap="none">
              <a:solidFill>
                <a:srgbClr val="000000"/>
              </a:solidFill>
              <a:latin typeface="Arial"/>
              <a:ea typeface="Arial"/>
              <a:cs typeface="Arial"/>
              <a:sym typeface="Arial"/>
            </a:endParaRPr>
          </a:p>
        </p:txBody>
      </p:sp>
      <p:sp>
        <p:nvSpPr>
          <p:cNvPr id="211" name="Google Shape;211;p3"/>
          <p:cNvSpPr/>
          <p:nvPr/>
        </p:nvSpPr>
        <p:spPr>
          <a:xfrm>
            <a:off x="6632749" y="3421842"/>
            <a:ext cx="366900" cy="353700"/>
          </a:xfrm>
          <a:prstGeom prst="ellipse">
            <a:avLst/>
          </a:prstGeom>
          <a:solidFill>
            <a:schemeClr val="accent1"/>
          </a:solidFill>
          <a:ln w="12700" cap="flat" cmpd="sng">
            <a:solidFill>
              <a:srgbClr val="15705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0" i="0" u="none" strike="noStrike" cap="none">
                <a:solidFill>
                  <a:schemeClr val="lt1"/>
                </a:solidFill>
                <a:latin typeface="Calibri"/>
                <a:ea typeface="Calibri"/>
                <a:cs typeface="Calibri"/>
                <a:sym typeface="Calibri"/>
              </a:rPr>
              <a:t>8</a:t>
            </a:r>
            <a:endParaRPr sz="1400" b="0" i="0" u="none" strike="noStrike" cap="none">
              <a:solidFill>
                <a:srgbClr val="000000"/>
              </a:solidFill>
              <a:latin typeface="Arial"/>
              <a:ea typeface="Arial"/>
              <a:cs typeface="Arial"/>
              <a:sym typeface="Arial"/>
            </a:endParaRPr>
          </a:p>
        </p:txBody>
      </p:sp>
      <p:pic>
        <p:nvPicPr>
          <p:cNvPr id="212" name="Google Shape;212;p3"/>
          <p:cNvPicPr preferRelativeResize="0"/>
          <p:nvPr/>
        </p:nvPicPr>
        <p:blipFill rotWithShape="1">
          <a:blip r:embed="rId9">
            <a:alphaModFix/>
          </a:blip>
          <a:srcRect/>
          <a:stretch/>
        </p:blipFill>
        <p:spPr>
          <a:xfrm>
            <a:off x="7257983" y="826033"/>
            <a:ext cx="1721200" cy="319833"/>
          </a:xfrm>
          <a:prstGeom prst="rect">
            <a:avLst/>
          </a:prstGeom>
          <a:noFill/>
          <a:ln>
            <a:noFill/>
          </a:ln>
        </p:spPr>
      </p:pic>
      <p:sp>
        <p:nvSpPr>
          <p:cNvPr id="213" name="Google Shape;213;p3"/>
          <p:cNvSpPr/>
          <p:nvPr/>
        </p:nvSpPr>
        <p:spPr>
          <a:xfrm>
            <a:off x="1764197" y="3281985"/>
            <a:ext cx="666000" cy="615600"/>
          </a:xfrm>
          <a:prstGeom prst="ellipse">
            <a:avLst/>
          </a:prstGeom>
          <a:solidFill>
            <a:schemeClr val="accent1"/>
          </a:solidFill>
          <a:ln w="12700" cap="flat" cmpd="sng">
            <a:solidFill>
              <a:srgbClr val="15705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0" i="0" u="none" strike="noStrike" cap="none">
                <a:solidFill>
                  <a:schemeClr val="lt1"/>
                </a:solidFill>
                <a:latin typeface="Calibri"/>
                <a:ea typeface="Calibri"/>
                <a:cs typeface="Calibri"/>
                <a:sym typeface="Calibri"/>
              </a:rPr>
              <a:t>40</a:t>
            </a:r>
            <a:endParaRPr sz="1400" b="0" i="0" u="none" strike="noStrike" cap="none">
              <a:solidFill>
                <a:srgbClr val="000000"/>
              </a:solidFill>
              <a:latin typeface="Arial"/>
              <a:ea typeface="Arial"/>
              <a:cs typeface="Arial"/>
              <a:sym typeface="Arial"/>
            </a:endParaRPr>
          </a:p>
        </p:txBody>
      </p:sp>
      <p:sp>
        <p:nvSpPr>
          <p:cNvPr id="214" name="Google Shape;214;p3"/>
          <p:cNvSpPr/>
          <p:nvPr/>
        </p:nvSpPr>
        <p:spPr>
          <a:xfrm>
            <a:off x="494325" y="3433325"/>
            <a:ext cx="366900" cy="353700"/>
          </a:xfrm>
          <a:prstGeom prst="ellipse">
            <a:avLst/>
          </a:prstGeom>
          <a:solidFill>
            <a:schemeClr val="accent1"/>
          </a:solidFill>
          <a:ln w="12700" cap="flat" cmpd="sng">
            <a:solidFill>
              <a:srgbClr val="15705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0" i="0" u="none" strike="noStrike" cap="none">
                <a:solidFill>
                  <a:schemeClr val="lt1"/>
                </a:solidFill>
                <a:latin typeface="Calibri"/>
                <a:ea typeface="Calibri"/>
                <a:cs typeface="Calibri"/>
                <a:sym typeface="Calibri"/>
              </a:rPr>
              <a:t>8</a:t>
            </a:r>
            <a:endParaRPr sz="1400" b="0" i="0" u="none" strike="noStrike" cap="none">
              <a:solidFill>
                <a:srgbClr val="000000"/>
              </a:solidFill>
              <a:latin typeface="Arial"/>
              <a:ea typeface="Arial"/>
              <a:cs typeface="Arial"/>
              <a:sym typeface="Arial"/>
            </a:endParaRPr>
          </a:p>
        </p:txBody>
      </p:sp>
      <p:sp>
        <p:nvSpPr>
          <p:cNvPr id="215" name="Google Shape;215;p3"/>
          <p:cNvSpPr/>
          <p:nvPr/>
        </p:nvSpPr>
        <p:spPr>
          <a:xfrm>
            <a:off x="4568976" y="6726"/>
            <a:ext cx="4584025" cy="25674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6" name="Google Shape;216;p3"/>
          <p:cNvSpPr/>
          <p:nvPr/>
        </p:nvSpPr>
        <p:spPr>
          <a:xfrm>
            <a:off x="2639778" y="2122424"/>
            <a:ext cx="4584000" cy="25905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217" name="Google Shape;217;p3"/>
          <p:cNvCxnSpPr/>
          <p:nvPr/>
        </p:nvCxnSpPr>
        <p:spPr>
          <a:xfrm>
            <a:off x="6045551" y="-62318"/>
            <a:ext cx="0" cy="5303520"/>
          </a:xfrm>
          <a:prstGeom prst="straightConnector1">
            <a:avLst/>
          </a:prstGeom>
          <a:noFill/>
          <a:ln w="9525" cap="flat" cmpd="sng">
            <a:solidFill>
              <a:schemeClr val="accent1"/>
            </a:solidFill>
            <a:prstDash val="solid"/>
            <a:miter lim="800000"/>
            <a:headEnd type="none" w="sm" len="sm"/>
            <a:tailEnd type="none" w="sm" len="sm"/>
          </a:ln>
        </p:spPr>
      </p:cxnSp>
      <p:sp>
        <p:nvSpPr>
          <p:cNvPr id="218" name="Google Shape;218;p3"/>
          <p:cNvSpPr txBox="1"/>
          <p:nvPr/>
        </p:nvSpPr>
        <p:spPr>
          <a:xfrm>
            <a:off x="1141550" y="77919"/>
            <a:ext cx="1313848" cy="514500"/>
          </a:xfrm>
          <a:prstGeom prst="rect">
            <a:avLst/>
          </a:prstGeom>
          <a:noFill/>
          <a:ln>
            <a:noFill/>
          </a:ln>
        </p:spPr>
        <p:txBody>
          <a:bodyPr spcFirstLastPara="1" wrap="square" lIns="91425" tIns="91425" rIns="91425" bIns="91425" anchor="t" anchorCtr="0">
            <a:noAutofit/>
          </a:bodyPr>
          <a:lstStyle/>
          <a:p>
            <a:pPr marL="114300" marR="0" lvl="0" indent="0" algn="ctr" rtl="0">
              <a:lnSpc>
                <a:spcPct val="90000"/>
              </a:lnSpc>
              <a:spcBef>
                <a:spcPts val="0"/>
              </a:spcBef>
              <a:spcAft>
                <a:spcPts val="0"/>
              </a:spcAft>
              <a:buClr>
                <a:schemeClr val="dk1"/>
              </a:buClr>
              <a:buSzPts val="1800"/>
              <a:buFont typeface="Arial"/>
              <a:buNone/>
            </a:pPr>
            <a:r>
              <a:rPr lang="en" sz="1900" b="1" i="0" u="none" strike="noStrike" cap="none">
                <a:solidFill>
                  <a:schemeClr val="dk1"/>
                </a:solidFill>
                <a:latin typeface="Aharoni"/>
                <a:ea typeface="Aharoni"/>
                <a:cs typeface="Aharoni"/>
                <a:sym typeface="Aharoni"/>
              </a:rPr>
              <a:t>Michael Jiroutek</a:t>
            </a:r>
            <a:endParaRPr sz="1900" b="1" i="0" u="none" strike="noStrike" cap="none">
              <a:solidFill>
                <a:schemeClr val="dk1"/>
              </a:solidFill>
              <a:latin typeface="Aharoni"/>
              <a:ea typeface="Aharoni"/>
              <a:cs typeface="Aharoni"/>
              <a:sym typeface="Aharoni"/>
            </a:endParaRPr>
          </a:p>
        </p:txBody>
      </p:sp>
      <p:sp>
        <p:nvSpPr>
          <p:cNvPr id="219" name="Google Shape;219;p3"/>
          <p:cNvSpPr txBox="1"/>
          <p:nvPr/>
        </p:nvSpPr>
        <p:spPr>
          <a:xfrm>
            <a:off x="3083060" y="1500571"/>
            <a:ext cx="2855686" cy="61551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 sz="1800" b="1" i="0" u="none" strike="noStrike" cap="none">
                <a:solidFill>
                  <a:schemeClr val="dk1"/>
                </a:solidFill>
                <a:latin typeface="Calibri"/>
                <a:ea typeface="Calibri"/>
                <a:cs typeface="Calibri"/>
                <a:sym typeface="Calibri"/>
              </a:rPr>
              <a:t>Class Format: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r>
              <a:rPr lang="en" sz="1600" b="0" i="0" u="none" strike="noStrike" cap="none">
                <a:solidFill>
                  <a:schemeClr val="dk1"/>
                </a:solidFill>
                <a:latin typeface="Calibri"/>
                <a:ea typeface="Calibri"/>
                <a:cs typeface="Calibri"/>
                <a:sym typeface="Calibri"/>
              </a:rPr>
              <a:t>      In-person             Online</a:t>
            </a:r>
            <a:endParaRPr sz="1400" b="0" i="0" u="none" strike="noStrike" cap="none">
              <a:solidFill>
                <a:srgbClr val="000000"/>
              </a:solidFill>
              <a:latin typeface="Arial"/>
              <a:ea typeface="Arial"/>
              <a:cs typeface="Arial"/>
              <a:sym typeface="Arial"/>
            </a:endParaRPr>
          </a:p>
        </p:txBody>
      </p:sp>
      <p:pic>
        <p:nvPicPr>
          <p:cNvPr id="220" name="Google Shape;220;p3"/>
          <p:cNvPicPr preferRelativeResize="0"/>
          <p:nvPr/>
        </p:nvPicPr>
        <p:blipFill rotWithShape="1">
          <a:blip r:embed="rId8">
            <a:alphaModFix/>
          </a:blip>
          <a:srcRect/>
          <a:stretch/>
        </p:blipFill>
        <p:spPr>
          <a:xfrm>
            <a:off x="4830853" y="2096352"/>
            <a:ext cx="665922" cy="665923"/>
          </a:xfrm>
          <a:prstGeom prst="rect">
            <a:avLst/>
          </a:prstGeom>
          <a:noFill/>
          <a:ln>
            <a:noFill/>
          </a:ln>
        </p:spPr>
      </p:pic>
      <p:pic>
        <p:nvPicPr>
          <p:cNvPr id="221" name="Google Shape;221;p3"/>
          <p:cNvPicPr preferRelativeResize="0"/>
          <p:nvPr/>
        </p:nvPicPr>
        <p:blipFill rotWithShape="1">
          <a:blip r:embed="rId10">
            <a:alphaModFix/>
          </a:blip>
          <a:srcRect/>
          <a:stretch/>
        </p:blipFill>
        <p:spPr>
          <a:xfrm>
            <a:off x="3555605" y="2094303"/>
            <a:ext cx="524632" cy="700970"/>
          </a:xfrm>
          <a:prstGeom prst="rect">
            <a:avLst/>
          </a:prstGeom>
          <a:noFill/>
          <a:ln>
            <a:noFill/>
          </a:ln>
        </p:spPr>
      </p:pic>
      <p:sp>
        <p:nvSpPr>
          <p:cNvPr id="222" name="Google Shape;222;p3"/>
          <p:cNvSpPr txBox="1"/>
          <p:nvPr/>
        </p:nvSpPr>
        <p:spPr>
          <a:xfrm>
            <a:off x="3083061" y="2932254"/>
            <a:ext cx="2855685" cy="92328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 sz="1800" b="1" i="0" u="none" strike="noStrike" cap="none">
                <a:solidFill>
                  <a:schemeClr val="dk1"/>
                </a:solidFill>
                <a:latin typeface="Calibri"/>
                <a:ea typeface="Calibri"/>
                <a:cs typeface="Calibri"/>
                <a:sym typeface="Calibri"/>
              </a:rPr>
              <a:t>Class Size:</a:t>
            </a:r>
            <a:endParaRPr sz="1400" b="0" i="0" u="none" strike="noStrike" cap="none">
              <a:solidFill>
                <a:srgbClr val="000000"/>
              </a:solidFill>
              <a:latin typeface="Arial"/>
              <a:ea typeface="Arial"/>
              <a:cs typeface="Arial"/>
              <a:sym typeface="Arial"/>
            </a:endParaRPr>
          </a:p>
          <a:p>
            <a:pPr marL="404813" marR="0" lvl="0" indent="0" algn="l" rtl="0">
              <a:lnSpc>
                <a:spcPct val="100000"/>
              </a:lnSpc>
              <a:spcBef>
                <a:spcPts val="0"/>
              </a:spcBef>
              <a:spcAft>
                <a:spcPts val="0"/>
              </a:spcAft>
              <a:buClr>
                <a:srgbClr val="000000"/>
              </a:buClr>
              <a:buSzPts val="1800"/>
              <a:buFont typeface="Arial"/>
              <a:buNone/>
            </a:pPr>
            <a:r>
              <a:rPr lang="en" sz="1800" b="1" i="0" u="none" strike="noStrike" cap="none">
                <a:solidFill>
                  <a:schemeClr val="dk1"/>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a:p>
            <a:pPr marL="404813" marR="0" lvl="0" indent="0" algn="l" rtl="0">
              <a:lnSpc>
                <a:spcPct val="100000"/>
              </a:lnSpc>
              <a:spcBef>
                <a:spcPts val="0"/>
              </a:spcBef>
              <a:spcAft>
                <a:spcPts val="0"/>
              </a:spcAft>
              <a:buClr>
                <a:srgbClr val="000000"/>
              </a:buClr>
              <a:buSzPts val="1800"/>
              <a:buFont typeface="Arial"/>
              <a:buNone/>
            </a:pPr>
            <a:r>
              <a:rPr lang="en" sz="1800" b="1" i="0" u="none" strike="noStrike" cap="none">
                <a:solidFill>
                  <a:schemeClr val="dk1"/>
                </a:solidFill>
                <a:latin typeface="Calibri"/>
                <a:ea typeface="Calibri"/>
                <a:cs typeface="Calibri"/>
                <a:sym typeface="Calibri"/>
              </a:rPr>
              <a:t>	     </a:t>
            </a:r>
            <a:r>
              <a:rPr lang="en" sz="1800" b="0" i="0" u="none" strike="noStrike" cap="none">
                <a:solidFill>
                  <a:schemeClr val="dk1"/>
                </a:solidFill>
                <a:latin typeface="Calibri"/>
                <a:ea typeface="Calibri"/>
                <a:cs typeface="Calibri"/>
                <a:sym typeface="Calibri"/>
              </a:rPr>
              <a:t>to </a:t>
            </a:r>
            <a:endParaRPr sz="1800" b="1" i="0" u="none" strike="noStrike" cap="none">
              <a:solidFill>
                <a:schemeClr val="dk1"/>
              </a:solidFill>
              <a:latin typeface="Calibri"/>
              <a:ea typeface="Calibri"/>
              <a:cs typeface="Calibri"/>
              <a:sym typeface="Calibri"/>
            </a:endParaRPr>
          </a:p>
        </p:txBody>
      </p:sp>
      <p:sp>
        <p:nvSpPr>
          <p:cNvPr id="223" name="Google Shape;223;p3"/>
          <p:cNvSpPr txBox="1"/>
          <p:nvPr/>
        </p:nvSpPr>
        <p:spPr>
          <a:xfrm>
            <a:off x="6093208" y="1510347"/>
            <a:ext cx="2855686" cy="61551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 sz="1800" b="1" i="0" u="none" strike="noStrike" cap="none">
                <a:solidFill>
                  <a:schemeClr val="dk1"/>
                </a:solidFill>
                <a:latin typeface="Calibri"/>
                <a:ea typeface="Calibri"/>
                <a:cs typeface="Calibri"/>
                <a:sym typeface="Calibri"/>
              </a:rPr>
              <a:t>Class Format: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r>
              <a:rPr lang="en" sz="1600" b="0" i="0" u="none" strike="noStrike" cap="none">
                <a:solidFill>
                  <a:schemeClr val="dk1"/>
                </a:solidFill>
                <a:latin typeface="Calibri"/>
                <a:ea typeface="Calibri"/>
                <a:cs typeface="Calibri"/>
                <a:sym typeface="Calibri"/>
              </a:rPr>
              <a:t>      Online</a:t>
            </a:r>
            <a:endParaRPr sz="1400" b="0" i="0" u="none" strike="noStrike" cap="none">
              <a:solidFill>
                <a:srgbClr val="000000"/>
              </a:solidFill>
              <a:latin typeface="Arial"/>
              <a:ea typeface="Arial"/>
              <a:cs typeface="Arial"/>
              <a:sym typeface="Arial"/>
            </a:endParaRPr>
          </a:p>
        </p:txBody>
      </p:sp>
      <p:pic>
        <p:nvPicPr>
          <p:cNvPr id="224" name="Google Shape;224;p3"/>
          <p:cNvPicPr preferRelativeResize="0"/>
          <p:nvPr/>
        </p:nvPicPr>
        <p:blipFill rotWithShape="1">
          <a:blip r:embed="rId8">
            <a:alphaModFix/>
          </a:blip>
          <a:srcRect/>
          <a:stretch/>
        </p:blipFill>
        <p:spPr>
          <a:xfrm>
            <a:off x="6477491" y="2102689"/>
            <a:ext cx="665922" cy="665923"/>
          </a:xfrm>
          <a:prstGeom prst="rect">
            <a:avLst/>
          </a:prstGeom>
          <a:noFill/>
          <a:ln>
            <a:noFill/>
          </a:ln>
        </p:spPr>
      </p:pic>
      <p:sp>
        <p:nvSpPr>
          <p:cNvPr id="225" name="Google Shape;225;p3"/>
          <p:cNvSpPr txBox="1"/>
          <p:nvPr/>
        </p:nvSpPr>
        <p:spPr>
          <a:xfrm>
            <a:off x="6093208" y="2936666"/>
            <a:ext cx="2855685" cy="92328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 sz="1800" b="1" i="0" u="none" strike="noStrike" cap="none">
                <a:solidFill>
                  <a:schemeClr val="dk1"/>
                </a:solidFill>
                <a:latin typeface="Calibri"/>
                <a:ea typeface="Calibri"/>
                <a:cs typeface="Calibri"/>
                <a:sym typeface="Calibri"/>
              </a:rPr>
              <a:t>Class Size:</a:t>
            </a:r>
            <a:endParaRPr sz="1400" b="0" i="0" u="none" strike="noStrike" cap="none">
              <a:solidFill>
                <a:srgbClr val="000000"/>
              </a:solidFill>
              <a:latin typeface="Arial"/>
              <a:ea typeface="Arial"/>
              <a:cs typeface="Arial"/>
              <a:sym typeface="Arial"/>
            </a:endParaRPr>
          </a:p>
          <a:p>
            <a:pPr marL="404813" marR="0" lvl="0" indent="0" algn="l" rtl="0">
              <a:lnSpc>
                <a:spcPct val="100000"/>
              </a:lnSpc>
              <a:spcBef>
                <a:spcPts val="0"/>
              </a:spcBef>
              <a:spcAft>
                <a:spcPts val="0"/>
              </a:spcAft>
              <a:buClr>
                <a:srgbClr val="000000"/>
              </a:buClr>
              <a:buSzPts val="1800"/>
              <a:buFont typeface="Arial"/>
              <a:buNone/>
            </a:pPr>
            <a:r>
              <a:rPr lang="en" sz="1800" b="1" i="0" u="none" strike="noStrike" cap="none">
                <a:solidFill>
                  <a:schemeClr val="dk1"/>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a:p>
            <a:pPr marL="404813" marR="0" lvl="0" indent="0" algn="l" rtl="0">
              <a:lnSpc>
                <a:spcPct val="100000"/>
              </a:lnSpc>
              <a:spcBef>
                <a:spcPts val="0"/>
              </a:spcBef>
              <a:spcAft>
                <a:spcPts val="0"/>
              </a:spcAft>
              <a:buClr>
                <a:srgbClr val="000000"/>
              </a:buClr>
              <a:buSzPts val="1800"/>
              <a:buFont typeface="Arial"/>
              <a:buNone/>
            </a:pPr>
            <a:r>
              <a:rPr lang="en" sz="1800" b="1" i="0" u="none" strike="noStrike" cap="none">
                <a:solidFill>
                  <a:schemeClr val="dk1"/>
                </a:solidFill>
                <a:latin typeface="Calibri"/>
                <a:ea typeface="Calibri"/>
                <a:cs typeface="Calibri"/>
                <a:sym typeface="Calibri"/>
              </a:rPr>
              <a:t>	       </a:t>
            </a:r>
            <a:r>
              <a:rPr lang="en" sz="1800" b="0" i="0" u="none" strike="noStrike" cap="none">
                <a:solidFill>
                  <a:schemeClr val="dk1"/>
                </a:solidFill>
                <a:latin typeface="Calibri"/>
                <a:ea typeface="Calibri"/>
                <a:cs typeface="Calibri"/>
                <a:sym typeface="Calibri"/>
              </a:rPr>
              <a:t>to </a:t>
            </a:r>
            <a:endParaRPr sz="1800" b="1" i="0" u="none" strike="noStrike" cap="none">
              <a:solidFill>
                <a:schemeClr val="dk1"/>
              </a:solidFill>
              <a:latin typeface="Calibri"/>
              <a:ea typeface="Calibri"/>
              <a:cs typeface="Calibri"/>
              <a:sym typeface="Calibri"/>
            </a:endParaRPr>
          </a:p>
        </p:txBody>
      </p:sp>
      <p:sp>
        <p:nvSpPr>
          <p:cNvPr id="226" name="Google Shape;226;p3"/>
          <p:cNvSpPr/>
          <p:nvPr/>
        </p:nvSpPr>
        <p:spPr>
          <a:xfrm>
            <a:off x="6073564" y="0"/>
            <a:ext cx="3070436" cy="5165700"/>
          </a:xfrm>
          <a:prstGeom prst="roundRect">
            <a:avLst>
              <a:gd name="adj" fmla="val 7186"/>
            </a:avLst>
          </a:prstGeom>
          <a:noFill/>
          <a:ln w="25400" cap="flat" cmpd="sng">
            <a:solidFill>
              <a:srgbClr val="15705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27" name="Google Shape;227;p3"/>
          <p:cNvSpPr/>
          <p:nvPr/>
        </p:nvSpPr>
        <p:spPr>
          <a:xfrm>
            <a:off x="-5524" y="-46115"/>
            <a:ext cx="3027900" cy="5201972"/>
          </a:xfrm>
          <a:prstGeom prst="rect">
            <a:avLst/>
          </a:prstGeom>
          <a:solidFill>
            <a:srgbClr val="777A7C">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8" name="Google Shape;228;p3"/>
          <p:cNvSpPr/>
          <p:nvPr/>
        </p:nvSpPr>
        <p:spPr>
          <a:xfrm>
            <a:off x="3038450" y="-39550"/>
            <a:ext cx="3024000" cy="5165700"/>
          </a:xfrm>
          <a:prstGeom prst="rect">
            <a:avLst/>
          </a:prstGeom>
          <a:solidFill>
            <a:srgbClr val="777A7C">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4"/>
          <p:cNvSpPr txBox="1">
            <a:spLocks noGrp="1"/>
          </p:cNvSpPr>
          <p:nvPr>
            <p:ph type="title"/>
          </p:nvPr>
        </p:nvSpPr>
        <p:spPr>
          <a:xfrm>
            <a:off x="1458264" y="224864"/>
            <a:ext cx="7407831" cy="5727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Clr>
                <a:schemeClr val="dk1"/>
              </a:buClr>
              <a:buSzPts val="2800"/>
              <a:buFont typeface="Calibri"/>
              <a:buNone/>
            </a:pPr>
            <a:r>
              <a:rPr lang="en" sz="3000">
                <a:latin typeface="Calibri"/>
                <a:ea typeface="Calibri"/>
                <a:cs typeface="Calibri"/>
                <a:sym typeface="Calibri"/>
              </a:rPr>
              <a:t>Warm</a:t>
            </a:r>
            <a:r>
              <a:rPr lang="en" sz="3000"/>
              <a:t>-Up Questions</a:t>
            </a:r>
            <a:endParaRPr/>
          </a:p>
        </p:txBody>
      </p:sp>
      <p:grpSp>
        <p:nvGrpSpPr>
          <p:cNvPr id="234" name="Google Shape;234;p4"/>
          <p:cNvGrpSpPr/>
          <p:nvPr/>
        </p:nvGrpSpPr>
        <p:grpSpPr>
          <a:xfrm>
            <a:off x="277904" y="2197460"/>
            <a:ext cx="8588191" cy="2822404"/>
            <a:chOff x="218567" y="3191933"/>
            <a:chExt cx="8588191" cy="2058402"/>
          </a:xfrm>
        </p:grpSpPr>
        <p:sp>
          <p:nvSpPr>
            <p:cNvPr id="235" name="Google Shape;235;p4"/>
            <p:cNvSpPr/>
            <p:nvPr/>
          </p:nvSpPr>
          <p:spPr>
            <a:xfrm>
              <a:off x="218567" y="3215540"/>
              <a:ext cx="8520600" cy="2034795"/>
            </a:xfrm>
            <a:prstGeom prst="rect">
              <a:avLst/>
            </a:prstGeom>
            <a:solidFill>
              <a:schemeClr val="lt1">
                <a:alpha val="87450"/>
              </a:schemeClr>
            </a:solidFill>
            <a:ln w="12700" cap="flat" cmpd="sng">
              <a:solidFill>
                <a:srgbClr val="1A9A76"/>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6" name="Google Shape;236;p4"/>
            <p:cNvSpPr txBox="1"/>
            <p:nvPr/>
          </p:nvSpPr>
          <p:spPr>
            <a:xfrm>
              <a:off x="286158" y="3241629"/>
              <a:ext cx="8520600" cy="2008706"/>
            </a:xfrm>
            <a:prstGeom prst="rect">
              <a:avLst/>
            </a:prstGeom>
            <a:noFill/>
            <a:ln>
              <a:noFill/>
            </a:ln>
          </p:spPr>
          <p:txBody>
            <a:bodyPr spcFirstLastPara="1" wrap="square" lIns="274300" tIns="640075" rIns="1600200" bIns="184900" anchor="t" anchorCtr="0">
              <a:noAutofit/>
            </a:bodyPr>
            <a:lstStyle/>
            <a:p>
              <a:pPr marL="228600" marR="0" lvl="1" indent="-228600" algn="l" rtl="0">
                <a:lnSpc>
                  <a:spcPct val="90000"/>
                </a:lnSpc>
                <a:spcBef>
                  <a:spcPts val="600"/>
                </a:spcBef>
                <a:spcAft>
                  <a:spcPts val="0"/>
                </a:spcAft>
                <a:buClr>
                  <a:schemeClr val="dk1"/>
                </a:buClr>
                <a:buSzPts val="2600"/>
                <a:buFont typeface="Calibri"/>
                <a:buChar char="•"/>
              </a:pPr>
              <a:r>
                <a:rPr lang="en" sz="2200" b="0" i="0" u="none" strike="noStrike" cap="none" dirty="0">
                  <a:solidFill>
                    <a:schemeClr val="dk1"/>
                  </a:solidFill>
                  <a:latin typeface="Calibri"/>
                  <a:ea typeface="Calibri"/>
                  <a:cs typeface="Calibri"/>
                  <a:sym typeface="Calibri"/>
                </a:rPr>
                <a:t>Go to </a:t>
              </a:r>
              <a:r>
                <a:rPr lang="en" sz="2200" b="0" i="0" u="sng" strike="noStrike" cap="none" dirty="0">
                  <a:solidFill>
                    <a:schemeClr val="accent4"/>
                  </a:solidFill>
                  <a:latin typeface="Calibri"/>
                  <a:ea typeface="Calibri"/>
                  <a:cs typeface="Calibri"/>
                  <a:sym typeface="Calibri"/>
                  <a:hlinkClick r:id="rId3">
                    <a:extLst>
                      <a:ext uri="{A12FA001-AC4F-418D-AE19-62706E023703}">
                        <ahyp:hlinkClr xmlns:ahyp="http://schemas.microsoft.com/office/drawing/2018/hyperlinkcolor" val="tx"/>
                      </a:ext>
                    </a:extLst>
                  </a:hlinkClick>
                </a:rPr>
                <a:t>pollev.com/vimalrao182</a:t>
              </a:r>
              <a:endParaRPr dirty="0">
                <a:solidFill>
                  <a:schemeClr val="accent4"/>
                </a:solidFill>
              </a:endParaRPr>
            </a:p>
            <a:p>
              <a:pPr marL="515938" marR="0" lvl="7" indent="-280988" algn="l" rtl="0">
                <a:lnSpc>
                  <a:spcPct val="90000"/>
                </a:lnSpc>
                <a:spcBef>
                  <a:spcPts val="600"/>
                </a:spcBef>
                <a:spcAft>
                  <a:spcPts val="0"/>
                </a:spcAft>
                <a:buClr>
                  <a:schemeClr val="dk1"/>
                </a:buClr>
                <a:buSzPts val="2600"/>
                <a:buFont typeface="Calibri"/>
                <a:buChar char="•"/>
              </a:pPr>
              <a:r>
                <a:rPr lang="en" sz="2000" b="0" i="0" u="none" strike="noStrike" cap="none" dirty="0">
                  <a:solidFill>
                    <a:schemeClr val="dk1"/>
                  </a:solidFill>
                  <a:latin typeface="Calibri"/>
                  <a:ea typeface="Calibri"/>
                  <a:cs typeface="Calibri"/>
                  <a:sym typeface="Calibri"/>
                </a:rPr>
                <a:t>If you get a page that says “Register for Credit”, click </a:t>
              </a:r>
              <a:r>
                <a:rPr lang="en" sz="2000" b="0" i="1" u="none" strike="noStrike" cap="none" dirty="0">
                  <a:solidFill>
                    <a:schemeClr val="dk1"/>
                  </a:solidFill>
                  <a:latin typeface="Calibri"/>
                  <a:ea typeface="Calibri"/>
                  <a:cs typeface="Calibri"/>
                  <a:sym typeface="Calibri"/>
                </a:rPr>
                <a:t>Skip for now </a:t>
              </a:r>
              <a:endParaRPr dirty="0"/>
            </a:p>
            <a:p>
              <a:pPr marL="228600" marR="0" lvl="1" indent="-228600" algn="l" rtl="0">
                <a:lnSpc>
                  <a:spcPct val="90000"/>
                </a:lnSpc>
                <a:spcBef>
                  <a:spcPts val="600"/>
                </a:spcBef>
                <a:spcAft>
                  <a:spcPts val="0"/>
                </a:spcAft>
                <a:buClr>
                  <a:schemeClr val="dk1"/>
                </a:buClr>
                <a:buSzPts val="2600"/>
                <a:buFont typeface="Calibri"/>
                <a:buChar char="•"/>
              </a:pPr>
              <a:r>
                <a:rPr lang="en" sz="2200" b="0" i="0" u="none" strike="noStrike" cap="none" dirty="0">
                  <a:solidFill>
                    <a:schemeClr val="dk1"/>
                  </a:solidFill>
                  <a:latin typeface="Calibri"/>
                  <a:ea typeface="Calibri"/>
                  <a:cs typeface="Calibri"/>
                  <a:sym typeface="Calibri"/>
                </a:rPr>
                <a:t>(optional) Enter name on Introduce yourself</a:t>
              </a:r>
              <a:endParaRPr dirty="0"/>
            </a:p>
            <a:p>
              <a:pPr marL="228600" marR="0" lvl="1" indent="-228600" algn="l" rtl="0">
                <a:lnSpc>
                  <a:spcPct val="90000"/>
                </a:lnSpc>
                <a:spcBef>
                  <a:spcPts val="600"/>
                </a:spcBef>
                <a:spcAft>
                  <a:spcPts val="0"/>
                </a:spcAft>
                <a:buClr>
                  <a:schemeClr val="dk1"/>
                </a:buClr>
                <a:buSzPts val="2600"/>
                <a:buFont typeface="Calibri"/>
                <a:buChar char="•"/>
              </a:pPr>
              <a:r>
                <a:rPr lang="en" sz="2200" b="0" i="0" u="none" strike="noStrike" cap="none" dirty="0">
                  <a:solidFill>
                    <a:schemeClr val="dk1"/>
                  </a:solidFill>
                  <a:latin typeface="Calibri"/>
                  <a:ea typeface="Calibri"/>
                  <a:cs typeface="Calibri"/>
                  <a:sym typeface="Calibri"/>
                </a:rPr>
                <a:t>Answer each question on the page, clicking </a:t>
              </a:r>
              <a:r>
                <a:rPr lang="en" sz="2200" b="0" i="1" u="none" strike="noStrike" cap="none" dirty="0">
                  <a:solidFill>
                    <a:schemeClr val="dk1"/>
                  </a:solidFill>
                  <a:latin typeface="Calibri"/>
                  <a:ea typeface="Calibri"/>
                  <a:cs typeface="Calibri"/>
                  <a:sym typeface="Calibri"/>
                </a:rPr>
                <a:t>Submit  </a:t>
              </a:r>
              <a:r>
                <a:rPr lang="en" sz="2200" b="0" i="0" u="none" strike="noStrike" cap="none" dirty="0">
                  <a:solidFill>
                    <a:schemeClr val="dk1"/>
                  </a:solidFill>
                  <a:latin typeface="Calibri"/>
                  <a:ea typeface="Calibri"/>
                  <a:cs typeface="Calibri"/>
                  <a:sym typeface="Calibri"/>
                </a:rPr>
                <a:t>button when done</a:t>
              </a:r>
              <a:endParaRPr dirty="0"/>
            </a:p>
          </p:txBody>
        </p:sp>
        <p:sp>
          <p:nvSpPr>
            <p:cNvPr id="237" name="Google Shape;237;p4"/>
            <p:cNvSpPr/>
            <p:nvPr/>
          </p:nvSpPr>
          <p:spPr>
            <a:xfrm>
              <a:off x="306666" y="3191933"/>
              <a:ext cx="3088398" cy="444651"/>
            </a:xfrm>
            <a:prstGeom prst="roundRect">
              <a:avLst>
                <a:gd name="adj" fmla="val 16667"/>
              </a:avLst>
            </a:prstGeom>
            <a:solidFill>
              <a:srgbClr val="1A9A76"/>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8" name="Google Shape;238;p4"/>
            <p:cNvSpPr txBox="1"/>
            <p:nvPr/>
          </p:nvSpPr>
          <p:spPr>
            <a:xfrm>
              <a:off x="346112" y="3220404"/>
              <a:ext cx="2969929" cy="390092"/>
            </a:xfrm>
            <a:prstGeom prst="rect">
              <a:avLst/>
            </a:prstGeom>
            <a:noFill/>
            <a:ln>
              <a:noFill/>
            </a:ln>
          </p:spPr>
          <p:txBody>
            <a:bodyPr spcFirstLastPara="1" wrap="square" lIns="225425" tIns="0" rIns="225425" bIns="0" anchor="ctr" anchorCtr="0">
              <a:noAutofit/>
            </a:bodyPr>
            <a:lstStyle/>
            <a:p>
              <a:pPr marL="0" marR="0" lvl="0" indent="0" algn="l" rtl="0">
                <a:lnSpc>
                  <a:spcPct val="90000"/>
                </a:lnSpc>
                <a:spcBef>
                  <a:spcPts val="0"/>
                </a:spcBef>
                <a:spcAft>
                  <a:spcPts val="0"/>
                </a:spcAft>
                <a:buClr>
                  <a:schemeClr val="lt1"/>
                </a:buClr>
                <a:buSzPts val="3000"/>
                <a:buFont typeface="Calibri"/>
                <a:buNone/>
              </a:pPr>
              <a:r>
                <a:rPr lang="en" sz="2600" b="0" i="0" u="none" strike="noStrike" cap="none">
                  <a:solidFill>
                    <a:schemeClr val="lt1"/>
                  </a:solidFill>
                  <a:latin typeface="Calibri"/>
                  <a:ea typeface="Calibri"/>
                  <a:cs typeface="Calibri"/>
                  <a:sym typeface="Calibri"/>
                </a:rPr>
                <a:t>Instructions:</a:t>
              </a:r>
              <a:endParaRPr sz="2600" b="0" i="0" u="none" strike="noStrike" cap="none">
                <a:solidFill>
                  <a:srgbClr val="000000"/>
                </a:solidFill>
                <a:latin typeface="Arial"/>
                <a:ea typeface="Arial"/>
                <a:cs typeface="Arial"/>
                <a:sym typeface="Arial"/>
              </a:endParaRPr>
            </a:p>
          </p:txBody>
        </p:sp>
      </p:grpSp>
      <p:sp>
        <p:nvSpPr>
          <p:cNvPr id="239" name="Google Shape;239;p4" descr="Books"/>
          <p:cNvSpPr/>
          <p:nvPr/>
        </p:nvSpPr>
        <p:spPr>
          <a:xfrm>
            <a:off x="79022" y="123637"/>
            <a:ext cx="1151467" cy="1215475"/>
          </a:xfrm>
          <a:prstGeom prst="rect">
            <a:avLst/>
          </a:prstGeom>
          <a:blipFill rotWithShape="1">
            <a:blip r:embed="rId4">
              <a:alphaModFix/>
            </a:blip>
            <a:stretch>
              <a:fillRect/>
            </a:stretch>
          </a:blip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0" name="Google Shape;240;p4"/>
          <p:cNvSpPr/>
          <p:nvPr/>
        </p:nvSpPr>
        <p:spPr>
          <a:xfrm>
            <a:off x="956663" y="1046065"/>
            <a:ext cx="3649132" cy="1027065"/>
          </a:xfrm>
          <a:prstGeom prst="roundRect">
            <a:avLst>
              <a:gd name="adj" fmla="val 16667"/>
            </a:avLst>
          </a:prstGeom>
          <a:noFill/>
          <a:ln w="25400" cap="flat" cmpd="sng">
            <a:solidFill>
              <a:srgbClr val="0C413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2200" b="1" i="0" u="none" strike="noStrike" cap="none">
                <a:solidFill>
                  <a:schemeClr val="dk1"/>
                </a:solidFill>
                <a:latin typeface="Calibri"/>
                <a:ea typeface="Calibri"/>
                <a:cs typeface="Calibri"/>
                <a:sym typeface="Calibri"/>
              </a:rPr>
              <a:t>Question #1: </a:t>
            </a:r>
            <a:endParaRPr/>
          </a:p>
          <a:p>
            <a:pPr marL="0" marR="0" lvl="0" indent="0" algn="ctr" rtl="0">
              <a:lnSpc>
                <a:spcPct val="100000"/>
              </a:lnSpc>
              <a:spcBef>
                <a:spcPts val="0"/>
              </a:spcBef>
              <a:spcAft>
                <a:spcPts val="0"/>
              </a:spcAft>
              <a:buNone/>
            </a:pPr>
            <a:r>
              <a:rPr lang="en" sz="2200" b="1" i="0" u="none" strike="noStrike" cap="none">
                <a:solidFill>
                  <a:schemeClr val="dk1"/>
                </a:solidFill>
                <a:latin typeface="Calibri"/>
                <a:ea typeface="Calibri"/>
                <a:cs typeface="Calibri"/>
                <a:sym typeface="Calibri"/>
              </a:rPr>
              <a:t>What is statistical literacy?</a:t>
            </a:r>
            <a:endParaRPr sz="2200" b="0" i="0" u="none" strike="noStrike" cap="none">
              <a:solidFill>
                <a:schemeClr val="dk1"/>
              </a:solidFill>
              <a:latin typeface="Arial"/>
              <a:ea typeface="Arial"/>
              <a:cs typeface="Arial"/>
              <a:sym typeface="Arial"/>
            </a:endParaRPr>
          </a:p>
        </p:txBody>
      </p:sp>
      <p:sp>
        <p:nvSpPr>
          <p:cNvPr id="241" name="Google Shape;241;p4"/>
          <p:cNvSpPr/>
          <p:nvPr/>
        </p:nvSpPr>
        <p:spPr>
          <a:xfrm>
            <a:off x="4975713" y="1046973"/>
            <a:ext cx="3649132" cy="1026157"/>
          </a:xfrm>
          <a:prstGeom prst="roundRect">
            <a:avLst>
              <a:gd name="adj" fmla="val 16667"/>
            </a:avLst>
          </a:prstGeom>
          <a:noFill/>
          <a:ln w="25400" cap="flat" cmpd="sng">
            <a:solidFill>
              <a:srgbClr val="0C413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2200" b="1" i="0" u="none" strike="noStrike" cap="none">
                <a:solidFill>
                  <a:schemeClr val="dk1"/>
                </a:solidFill>
                <a:latin typeface="Calibri"/>
                <a:ea typeface="Calibri"/>
                <a:cs typeface="Calibri"/>
                <a:sym typeface="Calibri"/>
              </a:rPr>
              <a:t>Question #2: </a:t>
            </a:r>
            <a:endParaRPr/>
          </a:p>
          <a:p>
            <a:pPr marL="0" marR="0" lvl="0" indent="0" algn="ctr" rtl="0">
              <a:lnSpc>
                <a:spcPct val="100000"/>
              </a:lnSpc>
              <a:spcBef>
                <a:spcPts val="0"/>
              </a:spcBef>
              <a:spcAft>
                <a:spcPts val="0"/>
              </a:spcAft>
              <a:buNone/>
            </a:pPr>
            <a:r>
              <a:rPr lang="en" sz="2200" b="1" i="0" u="none" strike="noStrike" cap="none">
                <a:solidFill>
                  <a:schemeClr val="dk1"/>
                </a:solidFill>
                <a:latin typeface="Calibri"/>
                <a:ea typeface="Calibri"/>
                <a:cs typeface="Calibri"/>
                <a:sym typeface="Calibri"/>
              </a:rPr>
              <a:t>Who should have it?</a:t>
            </a:r>
            <a:endParaRPr sz="2200" b="0" i="0" u="none" strike="noStrike" cap="none">
              <a:solidFill>
                <a:schemeClr val="dk1"/>
              </a:solidFill>
              <a:latin typeface="Arial"/>
              <a:ea typeface="Arial"/>
              <a:cs typeface="Arial"/>
              <a:sym typeface="Arial"/>
            </a:endParaRPr>
          </a:p>
        </p:txBody>
      </p:sp>
      <p:pic>
        <p:nvPicPr>
          <p:cNvPr id="242" name="Google Shape;242;p4"/>
          <p:cNvPicPr preferRelativeResize="0"/>
          <p:nvPr/>
        </p:nvPicPr>
        <p:blipFill rotWithShape="1">
          <a:blip r:embed="rId5">
            <a:alphaModFix/>
          </a:blip>
          <a:srcRect/>
          <a:stretch/>
        </p:blipFill>
        <p:spPr>
          <a:xfrm>
            <a:off x="7170443" y="2499229"/>
            <a:ext cx="1973557" cy="230248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g242a68b9ce5_0_419"/>
          <p:cNvSpPr txBox="1">
            <a:spLocks noGrp="1"/>
          </p:cNvSpPr>
          <p:nvPr>
            <p:ph type="title"/>
          </p:nvPr>
        </p:nvSpPr>
        <p:spPr>
          <a:xfrm>
            <a:off x="1230489" y="445025"/>
            <a:ext cx="7913400" cy="5727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Clr>
                <a:schemeClr val="dk1"/>
              </a:buClr>
              <a:buSzPts val="2800"/>
              <a:buFont typeface="Calibri"/>
              <a:buNone/>
            </a:pPr>
            <a:r>
              <a:rPr lang="en" sz="3000" b="1">
                <a:latin typeface="Calibri"/>
                <a:ea typeface="Calibri"/>
                <a:cs typeface="Calibri"/>
                <a:sym typeface="Calibri"/>
              </a:rPr>
              <a:t>What is statistical literacy? Who should have it?</a:t>
            </a:r>
            <a:endParaRPr/>
          </a:p>
        </p:txBody>
      </p:sp>
      <p:sp>
        <p:nvSpPr>
          <p:cNvPr id="248" name="Google Shape;248;g242a68b9ce5_0_419"/>
          <p:cNvSpPr txBox="1">
            <a:spLocks noGrp="1"/>
          </p:cNvSpPr>
          <p:nvPr>
            <p:ph type="body" idx="1"/>
          </p:nvPr>
        </p:nvSpPr>
        <p:spPr>
          <a:xfrm>
            <a:off x="311700" y="1232452"/>
            <a:ext cx="8520600" cy="3911100"/>
          </a:xfrm>
          <a:prstGeom prst="rect">
            <a:avLst/>
          </a:prstGeom>
          <a:noFill/>
          <a:ln>
            <a:noFill/>
          </a:ln>
        </p:spPr>
        <p:txBody>
          <a:bodyPr spcFirstLastPara="1" wrap="square" lIns="91425" tIns="91425" rIns="91425" bIns="91425" anchor="t" anchorCtr="0">
            <a:normAutofit/>
          </a:bodyPr>
          <a:lstStyle/>
          <a:p>
            <a:pPr marL="0" lvl="0" indent="0" algn="l" rtl="0">
              <a:lnSpc>
                <a:spcPct val="90000"/>
              </a:lnSpc>
              <a:spcBef>
                <a:spcPts val="0"/>
              </a:spcBef>
              <a:spcAft>
                <a:spcPts val="0"/>
              </a:spcAft>
              <a:buClr>
                <a:schemeClr val="dk1"/>
              </a:buClr>
              <a:buSzPts val="1800"/>
              <a:buNone/>
            </a:pPr>
            <a:r>
              <a:rPr lang="en" sz="2400" b="1"/>
              <a:t>Definition </a:t>
            </a:r>
            <a:r>
              <a:rPr lang="en" sz="2200"/>
              <a:t>(Ziegler &amp; Garfield, 2018)</a:t>
            </a:r>
            <a:r>
              <a:rPr lang="en" sz="2400" b="1"/>
              <a:t>: </a:t>
            </a:r>
            <a:endParaRPr sz="2400"/>
          </a:p>
          <a:p>
            <a:pPr marL="0" lvl="0" indent="0" algn="l" rtl="0">
              <a:lnSpc>
                <a:spcPct val="90000"/>
              </a:lnSpc>
              <a:spcBef>
                <a:spcPts val="600"/>
              </a:spcBef>
              <a:spcAft>
                <a:spcPts val="0"/>
              </a:spcAft>
              <a:buClr>
                <a:schemeClr val="dk1"/>
              </a:buClr>
              <a:buSzPts val="1800"/>
              <a:buNone/>
            </a:pPr>
            <a:endParaRPr/>
          </a:p>
          <a:p>
            <a:pPr marL="0" lvl="0" indent="0" algn="l" rtl="0">
              <a:lnSpc>
                <a:spcPct val="90000"/>
              </a:lnSpc>
              <a:spcBef>
                <a:spcPts val="600"/>
              </a:spcBef>
              <a:spcAft>
                <a:spcPts val="600"/>
              </a:spcAft>
              <a:buClr>
                <a:schemeClr val="dk1"/>
              </a:buClr>
              <a:buSzPts val="1800"/>
              <a:buNone/>
            </a:pPr>
            <a:endParaRPr sz="2400" b="1"/>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Google Shape;253;g242a68b9ce5_0_546"/>
          <p:cNvSpPr txBox="1">
            <a:spLocks noGrp="1"/>
          </p:cNvSpPr>
          <p:nvPr>
            <p:ph type="title"/>
          </p:nvPr>
        </p:nvSpPr>
        <p:spPr>
          <a:xfrm>
            <a:off x="1230489" y="445025"/>
            <a:ext cx="7913400" cy="5727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Clr>
                <a:schemeClr val="dk1"/>
              </a:buClr>
              <a:buSzPts val="2800"/>
              <a:buFont typeface="Calibri"/>
              <a:buNone/>
            </a:pPr>
            <a:r>
              <a:rPr lang="en" sz="3000" b="1">
                <a:latin typeface="Calibri"/>
                <a:ea typeface="Calibri"/>
                <a:cs typeface="Calibri"/>
                <a:sym typeface="Calibri"/>
              </a:rPr>
              <a:t>What is statistical literacy? Who should have it?</a:t>
            </a:r>
            <a:endParaRPr/>
          </a:p>
        </p:txBody>
      </p:sp>
      <p:sp>
        <p:nvSpPr>
          <p:cNvPr id="254" name="Google Shape;254;g242a68b9ce5_0_546"/>
          <p:cNvSpPr txBox="1">
            <a:spLocks noGrp="1"/>
          </p:cNvSpPr>
          <p:nvPr>
            <p:ph type="body" idx="1"/>
          </p:nvPr>
        </p:nvSpPr>
        <p:spPr>
          <a:xfrm>
            <a:off x="311700" y="1232452"/>
            <a:ext cx="8520600" cy="3911100"/>
          </a:xfrm>
          <a:prstGeom prst="rect">
            <a:avLst/>
          </a:prstGeom>
          <a:noFill/>
          <a:ln>
            <a:noFill/>
          </a:ln>
        </p:spPr>
        <p:txBody>
          <a:bodyPr spcFirstLastPara="1" wrap="square" lIns="91425" tIns="91425" rIns="91425" bIns="91425" anchor="t" anchorCtr="0">
            <a:normAutofit/>
          </a:bodyPr>
          <a:lstStyle/>
          <a:p>
            <a:pPr marL="0" lvl="0" indent="0" algn="l" rtl="0">
              <a:lnSpc>
                <a:spcPct val="90000"/>
              </a:lnSpc>
              <a:spcBef>
                <a:spcPts val="0"/>
              </a:spcBef>
              <a:spcAft>
                <a:spcPts val="0"/>
              </a:spcAft>
              <a:buClr>
                <a:schemeClr val="dk1"/>
              </a:buClr>
              <a:buSzPts val="1800"/>
              <a:buNone/>
            </a:pPr>
            <a:r>
              <a:rPr lang="en" sz="2400" b="1"/>
              <a:t>Definition </a:t>
            </a:r>
            <a:r>
              <a:rPr lang="en" sz="2200"/>
              <a:t>(Ziegler &amp; Garfield, 2018)</a:t>
            </a:r>
            <a:r>
              <a:rPr lang="en" sz="2400" b="1"/>
              <a:t>: </a:t>
            </a:r>
            <a:endParaRPr sz="2400" b="1"/>
          </a:p>
          <a:p>
            <a:pPr marL="0" lvl="0" indent="0" algn="l" rtl="0">
              <a:lnSpc>
                <a:spcPct val="90000"/>
              </a:lnSpc>
              <a:spcBef>
                <a:spcPts val="0"/>
              </a:spcBef>
              <a:spcAft>
                <a:spcPts val="0"/>
              </a:spcAft>
              <a:buClr>
                <a:schemeClr val="dk1"/>
              </a:buClr>
              <a:buSzPts val="1800"/>
              <a:buNone/>
            </a:pPr>
            <a:endParaRPr sz="2400" b="1"/>
          </a:p>
          <a:p>
            <a:pPr marL="0" lvl="0" indent="0" algn="l" rtl="0">
              <a:lnSpc>
                <a:spcPct val="90000"/>
              </a:lnSpc>
              <a:spcBef>
                <a:spcPts val="0"/>
              </a:spcBef>
              <a:spcAft>
                <a:spcPts val="0"/>
              </a:spcAft>
              <a:buClr>
                <a:schemeClr val="dk1"/>
              </a:buClr>
              <a:buSzPts val="1800"/>
              <a:buNone/>
            </a:pPr>
            <a:r>
              <a:rPr lang="en" sz="2400" b="1"/>
              <a:t>“</a:t>
            </a:r>
            <a:r>
              <a:rPr lang="en" sz="2200"/>
              <a:t>The</a:t>
            </a:r>
            <a:r>
              <a:rPr lang="en" sz="2400"/>
              <a:t> ability to </a:t>
            </a:r>
            <a:r>
              <a:rPr lang="en" sz="2400" b="1" u="sng"/>
              <a:t>read, understand, and communicate </a:t>
            </a:r>
            <a:r>
              <a:rPr lang="en" sz="2400"/>
              <a:t>statistical information. </a:t>
            </a:r>
            <a:r>
              <a:rPr lang="en" sz="2200"/>
              <a:t>This type of statistical information that is relevant for statistical literacy (e.g., graphical representations, descriptive statistics, inferential statistics) is</a:t>
            </a:r>
            <a:r>
              <a:rPr lang="en" sz="2400"/>
              <a:t> </a:t>
            </a:r>
            <a:r>
              <a:rPr lang="en" sz="2400" b="1" u="sng"/>
              <a:t>encountered in daily life</a:t>
            </a:r>
            <a:r>
              <a:rPr lang="en" sz="2400"/>
              <a:t>, </a:t>
            </a:r>
            <a:r>
              <a:rPr lang="en" sz="2200"/>
              <a:t>such as in a </a:t>
            </a:r>
            <a:r>
              <a:rPr lang="en" sz="2200" b="1" u="sng"/>
              <a:t>media article</a:t>
            </a:r>
            <a:r>
              <a:rPr lang="en" sz="2200"/>
              <a:t>, and involves real contexts”</a:t>
            </a:r>
            <a:r>
              <a:rPr lang="en" sz="2400"/>
              <a:t>.</a:t>
            </a:r>
            <a:endParaRPr sz="2400"/>
          </a:p>
          <a:p>
            <a:pPr marL="0" lvl="0" indent="0" algn="l" rtl="0">
              <a:lnSpc>
                <a:spcPct val="90000"/>
              </a:lnSpc>
              <a:spcBef>
                <a:spcPts val="600"/>
              </a:spcBef>
              <a:spcAft>
                <a:spcPts val="0"/>
              </a:spcAft>
              <a:buClr>
                <a:schemeClr val="dk1"/>
              </a:buClr>
              <a:buSzPts val="1800"/>
              <a:buNone/>
            </a:pPr>
            <a:endParaRPr/>
          </a:p>
          <a:p>
            <a:pPr marL="0" lvl="0" indent="0" algn="l" rtl="0">
              <a:lnSpc>
                <a:spcPct val="90000"/>
              </a:lnSpc>
              <a:spcBef>
                <a:spcPts val="600"/>
              </a:spcBef>
              <a:spcAft>
                <a:spcPts val="600"/>
              </a:spcAft>
              <a:buClr>
                <a:schemeClr val="dk1"/>
              </a:buClr>
              <a:buSzPts val="1800"/>
              <a:buNone/>
            </a:pPr>
            <a:endParaRPr sz="2400" b="1"/>
          </a:p>
        </p:txBody>
      </p:sp>
      <p:pic>
        <p:nvPicPr>
          <p:cNvPr id="255" name="Google Shape;255;g242a68b9ce5_0_546"/>
          <p:cNvPicPr preferRelativeResize="0"/>
          <p:nvPr/>
        </p:nvPicPr>
        <p:blipFill rotWithShape="1">
          <a:blip r:embed="rId3">
            <a:alphaModFix/>
          </a:blip>
          <a:srcRect/>
          <a:stretch/>
        </p:blipFill>
        <p:spPr>
          <a:xfrm>
            <a:off x="6524613" y="3400413"/>
            <a:ext cx="2619375" cy="17430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g242a68b9ce5_0_552"/>
          <p:cNvSpPr txBox="1">
            <a:spLocks noGrp="1"/>
          </p:cNvSpPr>
          <p:nvPr>
            <p:ph type="title"/>
          </p:nvPr>
        </p:nvSpPr>
        <p:spPr>
          <a:xfrm>
            <a:off x="1230489" y="445025"/>
            <a:ext cx="7913400" cy="5727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Clr>
                <a:schemeClr val="dk1"/>
              </a:buClr>
              <a:buSzPts val="2800"/>
              <a:buFont typeface="Calibri"/>
              <a:buNone/>
            </a:pPr>
            <a:r>
              <a:rPr lang="en" sz="3000" b="1">
                <a:latin typeface="Calibri"/>
                <a:ea typeface="Calibri"/>
                <a:cs typeface="Calibri"/>
                <a:sym typeface="Calibri"/>
              </a:rPr>
              <a:t>What is statistical literacy? Who should have it?</a:t>
            </a:r>
            <a:endParaRPr/>
          </a:p>
        </p:txBody>
      </p:sp>
      <p:sp>
        <p:nvSpPr>
          <p:cNvPr id="261" name="Google Shape;261;g242a68b9ce5_0_552"/>
          <p:cNvSpPr txBox="1">
            <a:spLocks noGrp="1"/>
          </p:cNvSpPr>
          <p:nvPr>
            <p:ph type="body" idx="1"/>
          </p:nvPr>
        </p:nvSpPr>
        <p:spPr>
          <a:xfrm>
            <a:off x="311700" y="1232452"/>
            <a:ext cx="8520600" cy="3911100"/>
          </a:xfrm>
          <a:prstGeom prst="rect">
            <a:avLst/>
          </a:prstGeom>
          <a:noFill/>
          <a:ln>
            <a:noFill/>
          </a:ln>
        </p:spPr>
        <p:txBody>
          <a:bodyPr spcFirstLastPara="1" wrap="square" lIns="91425" tIns="91425" rIns="91425" bIns="91425" anchor="t" anchorCtr="0">
            <a:normAutofit/>
          </a:bodyPr>
          <a:lstStyle/>
          <a:p>
            <a:pPr marL="0" lvl="0" indent="0" algn="l" rtl="0">
              <a:lnSpc>
                <a:spcPct val="90000"/>
              </a:lnSpc>
              <a:spcBef>
                <a:spcPts val="0"/>
              </a:spcBef>
              <a:spcAft>
                <a:spcPts val="0"/>
              </a:spcAft>
              <a:buClr>
                <a:schemeClr val="dk1"/>
              </a:buClr>
              <a:buSzPts val="1800"/>
              <a:buNone/>
            </a:pPr>
            <a:r>
              <a:rPr lang="en" sz="2400" b="1"/>
              <a:t>Definition </a:t>
            </a:r>
            <a:r>
              <a:rPr lang="en" sz="2200"/>
              <a:t>(Ziegler &amp; Garfield, 2018)</a:t>
            </a:r>
            <a:r>
              <a:rPr lang="en" sz="2400" b="1"/>
              <a:t>: </a:t>
            </a:r>
            <a:endParaRPr sz="2400" b="1"/>
          </a:p>
          <a:p>
            <a:pPr marL="0" lvl="0" indent="0" algn="l" rtl="0">
              <a:lnSpc>
                <a:spcPct val="90000"/>
              </a:lnSpc>
              <a:spcBef>
                <a:spcPts val="0"/>
              </a:spcBef>
              <a:spcAft>
                <a:spcPts val="0"/>
              </a:spcAft>
              <a:buClr>
                <a:schemeClr val="dk1"/>
              </a:buClr>
              <a:buSzPts val="1800"/>
              <a:buNone/>
            </a:pPr>
            <a:endParaRPr sz="2400" b="1"/>
          </a:p>
          <a:p>
            <a:pPr marL="0" lvl="0" indent="0" algn="l" rtl="0">
              <a:lnSpc>
                <a:spcPct val="90000"/>
              </a:lnSpc>
              <a:spcBef>
                <a:spcPts val="0"/>
              </a:spcBef>
              <a:spcAft>
                <a:spcPts val="0"/>
              </a:spcAft>
              <a:buClr>
                <a:schemeClr val="dk1"/>
              </a:buClr>
              <a:buSzPts val="1800"/>
              <a:buNone/>
            </a:pPr>
            <a:r>
              <a:rPr lang="en" sz="2400" b="1"/>
              <a:t>“</a:t>
            </a:r>
            <a:r>
              <a:rPr lang="en" sz="2200"/>
              <a:t>The</a:t>
            </a:r>
            <a:r>
              <a:rPr lang="en" sz="2400"/>
              <a:t> ability to </a:t>
            </a:r>
            <a:r>
              <a:rPr lang="en" sz="2400" b="1" u="sng"/>
              <a:t>read, understand, and communicate </a:t>
            </a:r>
            <a:r>
              <a:rPr lang="en" sz="2400"/>
              <a:t>statistical information. </a:t>
            </a:r>
            <a:r>
              <a:rPr lang="en" sz="2200"/>
              <a:t>This type of statistical information that is relevant for statistical literacy (e.g., graphical representations, descriptive statistics, inferential statistics) is</a:t>
            </a:r>
            <a:r>
              <a:rPr lang="en" sz="2400"/>
              <a:t> </a:t>
            </a:r>
            <a:r>
              <a:rPr lang="en" sz="2400" b="1" u="sng"/>
              <a:t>encountered in daily life</a:t>
            </a:r>
            <a:r>
              <a:rPr lang="en" sz="2400"/>
              <a:t>, </a:t>
            </a:r>
            <a:r>
              <a:rPr lang="en" sz="2200"/>
              <a:t>such as in a </a:t>
            </a:r>
            <a:r>
              <a:rPr lang="en" sz="2200" b="1" u="sng"/>
              <a:t>media article</a:t>
            </a:r>
            <a:r>
              <a:rPr lang="en" sz="2200"/>
              <a:t>, and involves real contexts”</a:t>
            </a:r>
            <a:r>
              <a:rPr lang="en" sz="2400"/>
              <a:t>.</a:t>
            </a:r>
            <a:endParaRPr sz="2400" b="1"/>
          </a:p>
          <a:p>
            <a:pPr marL="0" lvl="0" indent="0" algn="l" rtl="0">
              <a:lnSpc>
                <a:spcPct val="90000"/>
              </a:lnSpc>
              <a:spcBef>
                <a:spcPts val="600"/>
              </a:spcBef>
              <a:spcAft>
                <a:spcPts val="0"/>
              </a:spcAft>
              <a:buClr>
                <a:schemeClr val="dk1"/>
              </a:buClr>
              <a:buSzPts val="1800"/>
              <a:buNone/>
            </a:pPr>
            <a:endParaRPr/>
          </a:p>
          <a:p>
            <a:pPr marL="0" lvl="0" indent="0" algn="l" rtl="0">
              <a:lnSpc>
                <a:spcPct val="90000"/>
              </a:lnSpc>
              <a:spcBef>
                <a:spcPts val="600"/>
              </a:spcBef>
              <a:spcAft>
                <a:spcPts val="600"/>
              </a:spcAft>
              <a:buClr>
                <a:schemeClr val="dk1"/>
              </a:buClr>
              <a:buSzPts val="1800"/>
              <a:buNone/>
            </a:pPr>
            <a:r>
              <a:rPr lang="en" sz="2400" b="1"/>
              <a:t>Who: </a:t>
            </a:r>
            <a:r>
              <a:rPr lang="en" sz="2400"/>
              <a:t>Anyone who consumes media (Everyone!) </a:t>
            </a:r>
            <a:endParaRPr sz="2400" b="1"/>
          </a:p>
        </p:txBody>
      </p:sp>
      <p:pic>
        <p:nvPicPr>
          <p:cNvPr id="262" name="Google Shape;262;g242a68b9ce5_0_552"/>
          <p:cNvPicPr preferRelativeResize="0"/>
          <p:nvPr/>
        </p:nvPicPr>
        <p:blipFill rotWithShape="1">
          <a:blip r:embed="rId3">
            <a:alphaModFix/>
          </a:blip>
          <a:srcRect/>
          <a:stretch/>
        </p:blipFill>
        <p:spPr>
          <a:xfrm>
            <a:off x="6524613" y="3400413"/>
            <a:ext cx="2619375" cy="1743075"/>
          </a:xfrm>
          <a:prstGeom prst="rect">
            <a:avLst/>
          </a:prstGeom>
          <a:noFill/>
          <a:ln>
            <a:noFill/>
          </a:ln>
        </p:spPr>
      </p:pic>
    </p:spTree>
  </p:cSld>
  <p:clrMapOvr>
    <a:masterClrMapping/>
  </p:clrMapOvr>
</p:sld>
</file>

<file path=ppt/theme/theme1.xml><?xml version="1.0" encoding="utf-8"?>
<a:theme xmlns:a="http://schemas.openxmlformats.org/drawingml/2006/main" name="Office Theme">
  <a:themeElements>
    <a:clrScheme name="Office Theme">
      <a:dk1>
        <a:srgbClr val="000000"/>
      </a:dk1>
      <a:lt1>
        <a:srgbClr val="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3871</Words>
  <Application>Microsoft Macintosh PowerPoint</Application>
  <PresentationFormat>On-screen Show (16:9)</PresentationFormat>
  <Paragraphs>469</Paragraphs>
  <Slides>39</Slides>
  <Notes>39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39</vt:i4>
      </vt:variant>
    </vt:vector>
  </HeadingPairs>
  <TitlesOfParts>
    <vt:vector size="45" baseType="lpstr">
      <vt:lpstr>Calibri</vt:lpstr>
      <vt:lpstr>Arial</vt:lpstr>
      <vt:lpstr>Helvetica Neue</vt:lpstr>
      <vt:lpstr>Times New Roman</vt:lpstr>
      <vt:lpstr>Aharoni</vt:lpstr>
      <vt:lpstr>Office Theme</vt:lpstr>
      <vt:lpstr>BIOSTATISTICAL LITERACY:  What is it, and how can we teach it?</vt:lpstr>
      <vt:lpstr>GOAL of Seminar </vt:lpstr>
      <vt:lpstr>PowerPoint Presentation</vt:lpstr>
      <vt:lpstr>PowerPoint Presentation</vt:lpstr>
      <vt:lpstr>PowerPoint Presentation</vt:lpstr>
      <vt:lpstr>Warm-Up Questions</vt:lpstr>
      <vt:lpstr>What is statistical literacy? Who should have it?</vt:lpstr>
      <vt:lpstr>What is statistical literacy? Who should have it?</vt:lpstr>
      <vt:lpstr>What is statistical literacy? Who should have it?</vt:lpstr>
      <vt:lpstr>Identifying the Gaps</vt:lpstr>
      <vt:lpstr>Identifying the Gaps</vt:lpstr>
      <vt:lpstr>Identifying the Gaps</vt:lpstr>
      <vt:lpstr>Identifying the Gaps</vt:lpstr>
      <vt:lpstr>What is biostatistical literacy? Who should have it?</vt:lpstr>
      <vt:lpstr>What is biostatistical literacy? Who should have it?</vt:lpstr>
      <vt:lpstr>What is biostatistical literacy? Who should have it?</vt:lpstr>
      <vt:lpstr>What is biostatistical literacy? Who should have it?</vt:lpstr>
      <vt:lpstr>What is biostatistical literacy? Who should have it?</vt:lpstr>
      <vt:lpstr>Course Objective</vt:lpstr>
      <vt:lpstr>What is Biostatistics?</vt:lpstr>
      <vt:lpstr>Overview of Biostatistical Literacy Course</vt:lpstr>
      <vt:lpstr>Overview of Biostatistical Literacy Course</vt:lpstr>
      <vt:lpstr>Example Unit: Introduction to Survival Data</vt:lpstr>
      <vt:lpstr>Intro to Survival Data: Learning Objectives</vt:lpstr>
      <vt:lpstr>PowerPoint Presentation</vt:lpstr>
      <vt:lpstr>PowerPoint Presentation</vt:lpstr>
      <vt:lpstr>PowerPoint Presentation</vt:lpstr>
      <vt:lpstr>PowerPoint Presentation</vt:lpstr>
      <vt:lpstr>PowerPoint Presentation</vt:lpstr>
      <vt:lpstr>PowerPoint Presentation</vt:lpstr>
      <vt:lpstr>Activities + Collaborative Keys</vt:lpstr>
      <vt:lpstr>Contributions to Collaborative Keys</vt:lpstr>
      <vt:lpstr>Collaborative Keys In Action</vt:lpstr>
      <vt:lpstr>Collaborative Keys: Benefits and Challenges</vt:lpstr>
      <vt:lpstr>Intro to Survival Data: Assessment</vt:lpstr>
      <vt:lpstr>Intro to Survival Data: Assessment</vt:lpstr>
      <vt:lpstr>Conclusions</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BIOSTATISTICAL LITERACY:  What is it, and how can we teach it?</dc:title>
  <cp:lastModifiedBy>Laura J Le</cp:lastModifiedBy>
  <cp:revision>1</cp:revision>
  <dcterms:modified xsi:type="dcterms:W3CDTF">2024-01-23T21:36:05Z</dcterms:modified>
</cp:coreProperties>
</file>